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543" r:id="rId3"/>
    <p:sldId id="576" r:id="rId4"/>
    <p:sldId id="575" r:id="rId5"/>
    <p:sldId id="574" r:id="rId6"/>
    <p:sldId id="565" r:id="rId7"/>
    <p:sldId id="540" r:id="rId8"/>
    <p:sldId id="566" r:id="rId9"/>
    <p:sldId id="577" r:id="rId10"/>
    <p:sldId id="564" r:id="rId11"/>
    <p:sldId id="547" r:id="rId12"/>
    <p:sldId id="548" r:id="rId13"/>
    <p:sldId id="567" r:id="rId14"/>
    <p:sldId id="561" r:id="rId15"/>
    <p:sldId id="554" r:id="rId16"/>
    <p:sldId id="560" r:id="rId17"/>
    <p:sldId id="578" r:id="rId18"/>
    <p:sldId id="579" r:id="rId19"/>
    <p:sldId id="569" r:id="rId20"/>
    <p:sldId id="568" r:id="rId21"/>
    <p:sldId id="510" r:id="rId22"/>
  </p:sldIdLst>
  <p:sldSz cx="12192000" cy="6858000"/>
  <p:notesSz cx="6858000" cy="1110615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4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CB7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7" autoAdjust="0"/>
    <p:restoredTop sz="96057" autoAdjust="0"/>
  </p:normalViewPr>
  <p:slideViewPr>
    <p:cSldViewPr>
      <p:cViewPr varScale="1">
        <p:scale>
          <a:sx n="82" d="100"/>
          <a:sy n="82" d="100"/>
        </p:scale>
        <p:origin x="750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2508" y="72"/>
      </p:cViewPr>
      <p:guideLst>
        <p:guide orient="horz" pos="349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5B1-40B7-8880-D0C9BBB6A198}"/>
              </c:ext>
            </c:extLst>
          </c:dPt>
          <c:dPt>
            <c:idx val="1"/>
            <c:bubble3D val="0"/>
            <c:explosion val="7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95B1-40B7-8880-D0C9BBB6A198}"/>
              </c:ext>
            </c:extLst>
          </c:dPt>
          <c:dLbls>
            <c:dLbl>
              <c:idx val="0"/>
              <c:layout>
                <c:manualLayout>
                  <c:x val="-0.12146522872573066"/>
                  <c:y val="4.6513738974334251E-2"/>
                </c:manualLayout>
              </c:layout>
              <c:spPr/>
              <c:txPr>
                <a:bodyPr/>
                <a:lstStyle/>
                <a:p>
                  <a:pPr>
                    <a:defRPr lang="es-ES" sz="1400" b="1">
                      <a:solidFill>
                        <a:schemeClr val="bg1"/>
                      </a:solidFill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B1-40B7-8880-D0C9BBB6A198}"/>
                </c:ext>
              </c:extLst>
            </c:dLbl>
            <c:dLbl>
              <c:idx val="1"/>
              <c:layout>
                <c:manualLayout>
                  <c:x val="0.15540835520559959"/>
                  <c:y val="-0.10683544765237678"/>
                </c:manualLayout>
              </c:layout>
              <c:spPr/>
              <c:txPr>
                <a:bodyPr/>
                <a:lstStyle/>
                <a:p>
                  <a:pPr>
                    <a:defRPr lang="es-ES" sz="1400" b="1">
                      <a:solidFill>
                        <a:schemeClr val="bg1"/>
                      </a:solidFill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B1-40B7-8880-D0C9BBB6A1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1400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Hoja1!$B$22:$B$23</c:f>
              <c:strCache>
                <c:ptCount val="2"/>
                <c:pt idx="0">
                  <c:v>Servicios sin observaciones</c:v>
                </c:pt>
                <c:pt idx="1">
                  <c:v>Servicios con observaciones</c:v>
                </c:pt>
              </c:strCache>
            </c:strRef>
          </c:cat>
          <c:val>
            <c:numRef>
              <c:f>Hoja1!$C$22:$C$23</c:f>
              <c:numCache>
                <c:formatCode>General</c:formatCode>
                <c:ptCount val="2"/>
                <c:pt idx="0">
                  <c:v>52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B1-40B7-8880-D0C9BBB6A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126712089538154"/>
          <c:y val="0.36553905187545582"/>
          <c:w val="0.30974703572138179"/>
          <c:h val="0.12346836884197952"/>
        </c:manualLayout>
      </c:layout>
      <c:overlay val="0"/>
      <c:txPr>
        <a:bodyPr/>
        <a:lstStyle/>
        <a:p>
          <a:pPr>
            <a:defRPr lang="es-ES" sz="1400"/>
          </a:pPr>
          <a:endParaRPr lang="es-C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1C85F7-5C2B-46CC-A933-7365CEBD657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F4E74E9-FC9B-456A-904E-D23F943A239E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s-ES" sz="1400" b="1" i="0" baseline="0" dirty="0">
              <a:solidFill>
                <a:srgbClr val="000099"/>
              </a:solidFill>
              <a:latin typeface="Verdana" pitchFamily="34" charset="0"/>
            </a:rPr>
            <a:t>1) Constitución y Funcionamiento del o de los Comités Paritarios </a:t>
          </a:r>
          <a:r>
            <a:rPr lang="es-CL" sz="1400" b="1" i="0" baseline="0" dirty="0">
              <a:solidFill>
                <a:srgbClr val="000099"/>
              </a:solidFill>
              <a:latin typeface="Verdana" pitchFamily="34" charset="0"/>
            </a:rPr>
            <a:t>(DS 54, de 1969, del MINTRAB).</a:t>
          </a:r>
        </a:p>
      </dgm:t>
    </dgm:pt>
    <dgm:pt modelId="{48F3AEF2-81C7-4DDC-956F-A7632CD6F8AC}" type="parTrans" cxnId="{B41E0D75-D8DF-4459-B9C8-47F71D5B9544}">
      <dgm:prSet/>
      <dgm:spPr/>
      <dgm:t>
        <a:bodyPr/>
        <a:lstStyle/>
        <a:p>
          <a:endParaRPr lang="es-CL" sz="1400" b="0"/>
        </a:p>
      </dgm:t>
    </dgm:pt>
    <dgm:pt modelId="{83120BE9-BDC4-422C-8C03-5AAF8A11A6BF}" type="sibTrans" cxnId="{B41E0D75-D8DF-4459-B9C8-47F71D5B9544}">
      <dgm:prSet/>
      <dgm:spPr/>
      <dgm:t>
        <a:bodyPr/>
        <a:lstStyle/>
        <a:p>
          <a:endParaRPr lang="es-CL" sz="1400" b="0"/>
        </a:p>
      </dgm:t>
    </dgm:pt>
    <dgm:pt modelId="{98248AF9-BF82-4A67-AB7D-B6E0294F8E28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" sz="1400" b="1" i="0" baseline="0" dirty="0">
              <a:solidFill>
                <a:srgbClr val="000099"/>
              </a:solidFill>
              <a:latin typeface="Verdana" pitchFamily="34" charset="0"/>
            </a:rPr>
            <a:t>2) Elaborar y mantener actualizado el Reglamento Interno de Higiene y Seguridad (D</a:t>
          </a:r>
          <a:r>
            <a:rPr lang="es-CL" sz="1400" b="1" i="0" baseline="0" dirty="0">
              <a:solidFill>
                <a:srgbClr val="000099"/>
              </a:solidFill>
              <a:latin typeface="Verdana" pitchFamily="34" charset="0"/>
            </a:rPr>
            <a:t>S 40, de 1969, del MINTRAB).</a:t>
          </a:r>
        </a:p>
      </dgm:t>
    </dgm:pt>
    <dgm:pt modelId="{89BBC2C0-613F-465D-BC12-F1FD15873A78}" type="parTrans" cxnId="{BDB8BCB3-336E-4DF3-A54A-5A7FC732DC07}">
      <dgm:prSet/>
      <dgm:spPr/>
      <dgm:t>
        <a:bodyPr/>
        <a:lstStyle/>
        <a:p>
          <a:endParaRPr lang="es-CL" sz="1400" b="0"/>
        </a:p>
      </dgm:t>
    </dgm:pt>
    <dgm:pt modelId="{C483826A-70A5-488E-B353-43D92245AD11}" type="sibTrans" cxnId="{BDB8BCB3-336E-4DF3-A54A-5A7FC732DC07}">
      <dgm:prSet/>
      <dgm:spPr/>
      <dgm:t>
        <a:bodyPr/>
        <a:lstStyle/>
        <a:p>
          <a:endParaRPr lang="es-CL" sz="1400" b="0"/>
        </a:p>
      </dgm:t>
    </dgm:pt>
    <dgm:pt modelId="{D96021CA-8222-4159-8B73-192CD5A6D06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" sz="1400" b="1" i="0" baseline="0" dirty="0">
              <a:solidFill>
                <a:srgbClr val="000099"/>
              </a:solidFill>
              <a:latin typeface="Verdana" pitchFamily="34" charset="0"/>
            </a:rPr>
            <a:t>3) Contar con </a:t>
          </a:r>
          <a:r>
            <a:rPr lang="es-CL" sz="1400" b="1" i="0" baseline="0" dirty="0">
              <a:solidFill>
                <a:srgbClr val="000099"/>
              </a:solidFill>
              <a:latin typeface="Verdana" pitchFamily="34" charset="0"/>
            </a:rPr>
            <a:t>Sistema de Gestión de la Seguridad y Salud en el Trabajo y Comité Paritario de Faena (DS 76, de 2006, del MINTRAB). Si existen trabajadores sujetos a régimen de subcontratación.</a:t>
          </a:r>
        </a:p>
      </dgm:t>
    </dgm:pt>
    <dgm:pt modelId="{566A00AD-F127-4DF0-825E-0696ED498689}" type="parTrans" cxnId="{A8DCD77F-8886-4254-849D-D61B3B7CC30B}">
      <dgm:prSet/>
      <dgm:spPr/>
      <dgm:t>
        <a:bodyPr/>
        <a:lstStyle/>
        <a:p>
          <a:endParaRPr lang="es-CL" sz="1400" b="0"/>
        </a:p>
      </dgm:t>
    </dgm:pt>
    <dgm:pt modelId="{0F4DC436-D4A7-4D45-A476-069B843C5FBA}" type="sibTrans" cxnId="{A8DCD77F-8886-4254-849D-D61B3B7CC30B}">
      <dgm:prSet/>
      <dgm:spPr/>
      <dgm:t>
        <a:bodyPr/>
        <a:lstStyle/>
        <a:p>
          <a:endParaRPr lang="es-CL" sz="1400" b="0"/>
        </a:p>
      </dgm:t>
    </dgm:pt>
    <dgm:pt modelId="{917E9128-68F1-4D49-A7EF-50A019C9927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" sz="1400" b="1" i="0" baseline="0" dirty="0">
              <a:solidFill>
                <a:srgbClr val="000099"/>
              </a:solidFill>
              <a:latin typeface="Verdana" pitchFamily="34" charset="0"/>
            </a:rPr>
            <a:t>4) </a:t>
          </a:r>
          <a:r>
            <a:rPr lang="es-CL" sz="1400" b="1" i="0" baseline="0" dirty="0">
              <a:solidFill>
                <a:srgbClr val="000099"/>
              </a:solidFill>
              <a:latin typeface="Verdana" pitchFamily="34" charset="0"/>
            </a:rPr>
            <a:t> Cumplir las disposiciones del Reglamento sobre Condiciones Sanitarias  y Ambientales Básicas en los Lugares de Trabajo (DS 594, de 1999, del </a:t>
          </a:r>
          <a:r>
            <a:rPr lang="es-CL" sz="1400" b="1" i="0" baseline="0" dirty="0" err="1">
              <a:solidFill>
                <a:srgbClr val="000099"/>
              </a:solidFill>
              <a:latin typeface="Verdana" pitchFamily="34" charset="0"/>
            </a:rPr>
            <a:t>Minsal</a:t>
          </a:r>
          <a:r>
            <a:rPr lang="es-CL" sz="1400" b="1" i="0" baseline="0" dirty="0">
              <a:solidFill>
                <a:srgbClr val="000099"/>
              </a:solidFill>
              <a:latin typeface="Verdana" pitchFamily="34" charset="0"/>
            </a:rPr>
            <a:t>).</a:t>
          </a:r>
        </a:p>
      </dgm:t>
    </dgm:pt>
    <dgm:pt modelId="{B377EC2E-63F6-4368-98F3-E23589BD9FC5}" type="parTrans" cxnId="{C244C4B9-D7D7-4952-BFE0-0710E4BE7F8C}">
      <dgm:prSet/>
      <dgm:spPr/>
      <dgm:t>
        <a:bodyPr/>
        <a:lstStyle/>
        <a:p>
          <a:endParaRPr lang="es-CL" sz="1400" b="0"/>
        </a:p>
      </dgm:t>
    </dgm:pt>
    <dgm:pt modelId="{2F9CA091-0C4E-45B3-88BF-37A4AE1D63C1}" type="sibTrans" cxnId="{C244C4B9-D7D7-4952-BFE0-0710E4BE7F8C}">
      <dgm:prSet/>
      <dgm:spPr/>
      <dgm:t>
        <a:bodyPr/>
        <a:lstStyle/>
        <a:p>
          <a:endParaRPr lang="es-CL" sz="1400" b="0"/>
        </a:p>
      </dgm:t>
    </dgm:pt>
    <dgm:pt modelId="{B193CA7B-E73C-4C7D-A120-599A3E098D8A}" type="pres">
      <dgm:prSet presAssocID="{C41C85F7-5C2B-46CC-A933-7365CEBD657A}" presName="linear" presStyleCnt="0">
        <dgm:presLayoutVars>
          <dgm:dir/>
          <dgm:animLvl val="lvl"/>
          <dgm:resizeHandles val="exact"/>
        </dgm:presLayoutVars>
      </dgm:prSet>
      <dgm:spPr/>
    </dgm:pt>
    <dgm:pt modelId="{FF9B050E-E157-4555-8F98-7BC1266C4C8B}" type="pres">
      <dgm:prSet presAssocID="{8F4E74E9-FC9B-456A-904E-D23F943A239E}" presName="parentLin" presStyleCnt="0"/>
      <dgm:spPr/>
    </dgm:pt>
    <dgm:pt modelId="{8B40A904-162E-4D02-B7FC-623E08C98A45}" type="pres">
      <dgm:prSet presAssocID="{8F4E74E9-FC9B-456A-904E-D23F943A239E}" presName="parentLeftMargin" presStyleLbl="node1" presStyleIdx="0" presStyleCnt="4"/>
      <dgm:spPr/>
    </dgm:pt>
    <dgm:pt modelId="{62624AE9-4BA6-4559-B404-BF0E839DB8DE}" type="pres">
      <dgm:prSet presAssocID="{8F4E74E9-FC9B-456A-904E-D23F943A239E}" presName="parentText" presStyleLbl="node1" presStyleIdx="0" presStyleCnt="4" custScaleX="112945" custScaleY="105326">
        <dgm:presLayoutVars>
          <dgm:chMax val="0"/>
          <dgm:bulletEnabled val="1"/>
        </dgm:presLayoutVars>
      </dgm:prSet>
      <dgm:spPr/>
    </dgm:pt>
    <dgm:pt modelId="{29D79997-AC8B-4292-810E-AC6D402D2579}" type="pres">
      <dgm:prSet presAssocID="{8F4E74E9-FC9B-456A-904E-D23F943A239E}" presName="negativeSpace" presStyleCnt="0"/>
      <dgm:spPr/>
    </dgm:pt>
    <dgm:pt modelId="{6AB027A2-4000-4BDD-AB3B-F2040203291A}" type="pres">
      <dgm:prSet presAssocID="{8F4E74E9-FC9B-456A-904E-D23F943A239E}" presName="childText" presStyleLbl="conFgAcc1" presStyleIdx="0" presStyleCnt="4">
        <dgm:presLayoutVars>
          <dgm:bulletEnabled val="1"/>
        </dgm:presLayoutVars>
      </dgm:prSet>
      <dgm:spPr/>
    </dgm:pt>
    <dgm:pt modelId="{B38DDBFB-E68F-4494-A5DD-9E637A298544}" type="pres">
      <dgm:prSet presAssocID="{83120BE9-BDC4-422C-8C03-5AAF8A11A6BF}" presName="spaceBetweenRectangles" presStyleCnt="0"/>
      <dgm:spPr/>
    </dgm:pt>
    <dgm:pt modelId="{2E1F90EA-B909-41FB-A737-4E005D736153}" type="pres">
      <dgm:prSet presAssocID="{98248AF9-BF82-4A67-AB7D-B6E0294F8E28}" presName="parentLin" presStyleCnt="0"/>
      <dgm:spPr/>
    </dgm:pt>
    <dgm:pt modelId="{7597E972-02BD-42D3-92C0-2BE2E846D578}" type="pres">
      <dgm:prSet presAssocID="{98248AF9-BF82-4A67-AB7D-B6E0294F8E28}" presName="parentLeftMargin" presStyleLbl="node1" presStyleIdx="0" presStyleCnt="4"/>
      <dgm:spPr/>
    </dgm:pt>
    <dgm:pt modelId="{3DED4AD3-0479-4D13-B86C-F5E4453FF0C9}" type="pres">
      <dgm:prSet presAssocID="{98248AF9-BF82-4A67-AB7D-B6E0294F8E28}" presName="parentText" presStyleLbl="node1" presStyleIdx="1" presStyleCnt="4" custScaleX="112945" custScaleY="102970">
        <dgm:presLayoutVars>
          <dgm:chMax val="0"/>
          <dgm:bulletEnabled val="1"/>
        </dgm:presLayoutVars>
      </dgm:prSet>
      <dgm:spPr/>
    </dgm:pt>
    <dgm:pt modelId="{0D0AAEA4-A84D-439F-BE46-1BDBB1C5533D}" type="pres">
      <dgm:prSet presAssocID="{98248AF9-BF82-4A67-AB7D-B6E0294F8E28}" presName="negativeSpace" presStyleCnt="0"/>
      <dgm:spPr/>
    </dgm:pt>
    <dgm:pt modelId="{F0B7698F-B679-4393-8ABA-669531B26C75}" type="pres">
      <dgm:prSet presAssocID="{98248AF9-BF82-4A67-AB7D-B6E0294F8E28}" presName="childText" presStyleLbl="conFgAcc1" presStyleIdx="1" presStyleCnt="4">
        <dgm:presLayoutVars>
          <dgm:bulletEnabled val="1"/>
        </dgm:presLayoutVars>
      </dgm:prSet>
      <dgm:spPr/>
    </dgm:pt>
    <dgm:pt modelId="{0B8BA354-987B-4BAE-8F45-FBE542A0A11A}" type="pres">
      <dgm:prSet presAssocID="{C483826A-70A5-488E-B353-43D92245AD11}" presName="spaceBetweenRectangles" presStyleCnt="0"/>
      <dgm:spPr/>
    </dgm:pt>
    <dgm:pt modelId="{E64AAE7E-8E52-4798-ADB2-DDBAAD9CDCB8}" type="pres">
      <dgm:prSet presAssocID="{D96021CA-8222-4159-8B73-192CD5A6D062}" presName="parentLin" presStyleCnt="0"/>
      <dgm:spPr/>
    </dgm:pt>
    <dgm:pt modelId="{A1850A15-263E-4A56-92BE-13B603D8A1C8}" type="pres">
      <dgm:prSet presAssocID="{D96021CA-8222-4159-8B73-192CD5A6D062}" presName="parentLeftMargin" presStyleLbl="node1" presStyleIdx="1" presStyleCnt="4"/>
      <dgm:spPr/>
    </dgm:pt>
    <dgm:pt modelId="{9377D922-BDDA-4F0C-921B-743DA09046D8}" type="pres">
      <dgm:prSet presAssocID="{D96021CA-8222-4159-8B73-192CD5A6D062}" presName="parentText" presStyleLbl="node1" presStyleIdx="2" presStyleCnt="4" custScaleX="113089" custScaleY="183406">
        <dgm:presLayoutVars>
          <dgm:chMax val="0"/>
          <dgm:bulletEnabled val="1"/>
        </dgm:presLayoutVars>
      </dgm:prSet>
      <dgm:spPr/>
    </dgm:pt>
    <dgm:pt modelId="{75C84E8D-5B1F-4D52-A563-24B2290EA67E}" type="pres">
      <dgm:prSet presAssocID="{D96021CA-8222-4159-8B73-192CD5A6D062}" presName="negativeSpace" presStyleCnt="0"/>
      <dgm:spPr/>
    </dgm:pt>
    <dgm:pt modelId="{AC6DABE1-FDE3-411B-AF01-173FB08BAC55}" type="pres">
      <dgm:prSet presAssocID="{D96021CA-8222-4159-8B73-192CD5A6D062}" presName="childText" presStyleLbl="conFgAcc1" presStyleIdx="2" presStyleCnt="4" custLinFactY="295" custLinFactNeighborY="100000">
        <dgm:presLayoutVars>
          <dgm:bulletEnabled val="1"/>
        </dgm:presLayoutVars>
      </dgm:prSet>
      <dgm:spPr/>
    </dgm:pt>
    <dgm:pt modelId="{6ED1C192-DF0C-498D-BDDC-E52528021171}" type="pres">
      <dgm:prSet presAssocID="{0F4DC436-D4A7-4D45-A476-069B843C5FBA}" presName="spaceBetweenRectangles" presStyleCnt="0"/>
      <dgm:spPr/>
    </dgm:pt>
    <dgm:pt modelId="{DC4F5DED-D15E-4910-A262-9BF35C9ED44E}" type="pres">
      <dgm:prSet presAssocID="{917E9128-68F1-4D49-A7EF-50A019C9927D}" presName="parentLin" presStyleCnt="0"/>
      <dgm:spPr/>
    </dgm:pt>
    <dgm:pt modelId="{C31FC26A-3C8A-4181-BD38-B939846A50E2}" type="pres">
      <dgm:prSet presAssocID="{917E9128-68F1-4D49-A7EF-50A019C9927D}" presName="parentLeftMargin" presStyleLbl="node1" presStyleIdx="2" presStyleCnt="4"/>
      <dgm:spPr/>
    </dgm:pt>
    <dgm:pt modelId="{0AA720F8-ABB2-4757-9C2C-EB2B89BE8C9D}" type="pres">
      <dgm:prSet presAssocID="{917E9128-68F1-4D49-A7EF-50A019C9927D}" presName="parentText" presStyleLbl="node1" presStyleIdx="3" presStyleCnt="4" custScaleX="112801" custScaleY="131595" custLinFactNeighborX="1010" custLinFactNeighborY="2726">
        <dgm:presLayoutVars>
          <dgm:chMax val="0"/>
          <dgm:bulletEnabled val="1"/>
        </dgm:presLayoutVars>
      </dgm:prSet>
      <dgm:spPr/>
    </dgm:pt>
    <dgm:pt modelId="{0CD4ED19-CC3B-4B55-8034-9A3CF89ACB9F}" type="pres">
      <dgm:prSet presAssocID="{917E9128-68F1-4D49-A7EF-50A019C9927D}" presName="negativeSpace" presStyleCnt="0"/>
      <dgm:spPr/>
    </dgm:pt>
    <dgm:pt modelId="{E3B2E881-EE76-4435-8C12-9E27DC4E4B7B}" type="pres">
      <dgm:prSet presAssocID="{917E9128-68F1-4D49-A7EF-50A019C9927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80C4E03-8E6A-4D0B-AA6A-DA52A78D516E}" type="presOf" srcId="{D96021CA-8222-4159-8B73-192CD5A6D062}" destId="{A1850A15-263E-4A56-92BE-13B603D8A1C8}" srcOrd="0" destOrd="0" presId="urn:microsoft.com/office/officeart/2005/8/layout/list1"/>
    <dgm:cxn modelId="{01D9E14F-1B14-42E4-BF42-2D6966DDF982}" type="presOf" srcId="{D96021CA-8222-4159-8B73-192CD5A6D062}" destId="{9377D922-BDDA-4F0C-921B-743DA09046D8}" srcOrd="1" destOrd="0" presId="urn:microsoft.com/office/officeart/2005/8/layout/list1"/>
    <dgm:cxn modelId="{B41E0D75-D8DF-4459-B9C8-47F71D5B9544}" srcId="{C41C85F7-5C2B-46CC-A933-7365CEBD657A}" destId="{8F4E74E9-FC9B-456A-904E-D23F943A239E}" srcOrd="0" destOrd="0" parTransId="{48F3AEF2-81C7-4DDC-956F-A7632CD6F8AC}" sibTransId="{83120BE9-BDC4-422C-8C03-5AAF8A11A6BF}"/>
    <dgm:cxn modelId="{A8DCD77F-8886-4254-849D-D61B3B7CC30B}" srcId="{C41C85F7-5C2B-46CC-A933-7365CEBD657A}" destId="{D96021CA-8222-4159-8B73-192CD5A6D062}" srcOrd="2" destOrd="0" parTransId="{566A00AD-F127-4DF0-825E-0696ED498689}" sibTransId="{0F4DC436-D4A7-4D45-A476-069B843C5FBA}"/>
    <dgm:cxn modelId="{062FB3A2-92EC-46EC-8C8C-E44B26E78B7C}" type="presOf" srcId="{98248AF9-BF82-4A67-AB7D-B6E0294F8E28}" destId="{3DED4AD3-0479-4D13-B86C-F5E4453FF0C9}" srcOrd="1" destOrd="0" presId="urn:microsoft.com/office/officeart/2005/8/layout/list1"/>
    <dgm:cxn modelId="{BDB8BCB3-336E-4DF3-A54A-5A7FC732DC07}" srcId="{C41C85F7-5C2B-46CC-A933-7365CEBD657A}" destId="{98248AF9-BF82-4A67-AB7D-B6E0294F8E28}" srcOrd="1" destOrd="0" parTransId="{89BBC2C0-613F-465D-BC12-F1FD15873A78}" sibTransId="{C483826A-70A5-488E-B353-43D92245AD11}"/>
    <dgm:cxn modelId="{C244C4B9-D7D7-4952-BFE0-0710E4BE7F8C}" srcId="{C41C85F7-5C2B-46CC-A933-7365CEBD657A}" destId="{917E9128-68F1-4D49-A7EF-50A019C9927D}" srcOrd="3" destOrd="0" parTransId="{B377EC2E-63F6-4368-98F3-E23589BD9FC5}" sibTransId="{2F9CA091-0C4E-45B3-88BF-37A4AE1D63C1}"/>
    <dgm:cxn modelId="{322066C0-8F6A-4B38-AED4-69EC2BD3DC67}" type="presOf" srcId="{C41C85F7-5C2B-46CC-A933-7365CEBD657A}" destId="{B193CA7B-E73C-4C7D-A120-599A3E098D8A}" srcOrd="0" destOrd="0" presId="urn:microsoft.com/office/officeart/2005/8/layout/list1"/>
    <dgm:cxn modelId="{D91E0BC6-FB97-4C28-A0F8-CC4D45C87E42}" type="presOf" srcId="{8F4E74E9-FC9B-456A-904E-D23F943A239E}" destId="{62624AE9-4BA6-4559-B404-BF0E839DB8DE}" srcOrd="1" destOrd="0" presId="urn:microsoft.com/office/officeart/2005/8/layout/list1"/>
    <dgm:cxn modelId="{09C889E0-6A2C-4543-A333-25BAD0EBAAB4}" type="presOf" srcId="{98248AF9-BF82-4A67-AB7D-B6E0294F8E28}" destId="{7597E972-02BD-42D3-92C0-2BE2E846D578}" srcOrd="0" destOrd="0" presId="urn:microsoft.com/office/officeart/2005/8/layout/list1"/>
    <dgm:cxn modelId="{D53433EA-0FF1-445D-B752-FC22D1BD5B2F}" type="presOf" srcId="{917E9128-68F1-4D49-A7EF-50A019C9927D}" destId="{C31FC26A-3C8A-4181-BD38-B939846A50E2}" srcOrd="0" destOrd="0" presId="urn:microsoft.com/office/officeart/2005/8/layout/list1"/>
    <dgm:cxn modelId="{0D76F8F9-1A44-4370-A0B1-2E9B0C1F0009}" type="presOf" srcId="{917E9128-68F1-4D49-A7EF-50A019C9927D}" destId="{0AA720F8-ABB2-4757-9C2C-EB2B89BE8C9D}" srcOrd="1" destOrd="0" presId="urn:microsoft.com/office/officeart/2005/8/layout/list1"/>
    <dgm:cxn modelId="{B569DDFA-980D-4E53-B38D-46190E716476}" type="presOf" srcId="{8F4E74E9-FC9B-456A-904E-D23F943A239E}" destId="{8B40A904-162E-4D02-B7FC-623E08C98A45}" srcOrd="0" destOrd="0" presId="urn:microsoft.com/office/officeart/2005/8/layout/list1"/>
    <dgm:cxn modelId="{399A95E4-8496-42EF-B18A-4E96B75CCF0B}" type="presParOf" srcId="{B193CA7B-E73C-4C7D-A120-599A3E098D8A}" destId="{FF9B050E-E157-4555-8F98-7BC1266C4C8B}" srcOrd="0" destOrd="0" presId="urn:microsoft.com/office/officeart/2005/8/layout/list1"/>
    <dgm:cxn modelId="{975481A6-5EBD-42F1-9FE7-EC301F843503}" type="presParOf" srcId="{FF9B050E-E157-4555-8F98-7BC1266C4C8B}" destId="{8B40A904-162E-4D02-B7FC-623E08C98A45}" srcOrd="0" destOrd="0" presId="urn:microsoft.com/office/officeart/2005/8/layout/list1"/>
    <dgm:cxn modelId="{C3FF4C75-1B3C-4FFD-9FA6-3387E25A0BAB}" type="presParOf" srcId="{FF9B050E-E157-4555-8F98-7BC1266C4C8B}" destId="{62624AE9-4BA6-4559-B404-BF0E839DB8DE}" srcOrd="1" destOrd="0" presId="urn:microsoft.com/office/officeart/2005/8/layout/list1"/>
    <dgm:cxn modelId="{CCAD4E0E-875D-429E-B79C-4F843E792BA9}" type="presParOf" srcId="{B193CA7B-E73C-4C7D-A120-599A3E098D8A}" destId="{29D79997-AC8B-4292-810E-AC6D402D2579}" srcOrd="1" destOrd="0" presId="urn:microsoft.com/office/officeart/2005/8/layout/list1"/>
    <dgm:cxn modelId="{E41388A7-9360-47CF-866F-CF72B5232A99}" type="presParOf" srcId="{B193CA7B-E73C-4C7D-A120-599A3E098D8A}" destId="{6AB027A2-4000-4BDD-AB3B-F2040203291A}" srcOrd="2" destOrd="0" presId="urn:microsoft.com/office/officeart/2005/8/layout/list1"/>
    <dgm:cxn modelId="{A1E9547D-E321-4FBF-A6AC-992801887114}" type="presParOf" srcId="{B193CA7B-E73C-4C7D-A120-599A3E098D8A}" destId="{B38DDBFB-E68F-4494-A5DD-9E637A298544}" srcOrd="3" destOrd="0" presId="urn:microsoft.com/office/officeart/2005/8/layout/list1"/>
    <dgm:cxn modelId="{37A7D8EA-EBE6-4A65-9B3C-80799021058F}" type="presParOf" srcId="{B193CA7B-E73C-4C7D-A120-599A3E098D8A}" destId="{2E1F90EA-B909-41FB-A737-4E005D736153}" srcOrd="4" destOrd="0" presId="urn:microsoft.com/office/officeart/2005/8/layout/list1"/>
    <dgm:cxn modelId="{569403C6-CCEF-497C-84C7-B05489EA267C}" type="presParOf" srcId="{2E1F90EA-B909-41FB-A737-4E005D736153}" destId="{7597E972-02BD-42D3-92C0-2BE2E846D578}" srcOrd="0" destOrd="0" presId="urn:microsoft.com/office/officeart/2005/8/layout/list1"/>
    <dgm:cxn modelId="{A6FC760E-2E44-4F13-AB76-4CA0572B19B2}" type="presParOf" srcId="{2E1F90EA-B909-41FB-A737-4E005D736153}" destId="{3DED4AD3-0479-4D13-B86C-F5E4453FF0C9}" srcOrd="1" destOrd="0" presId="urn:microsoft.com/office/officeart/2005/8/layout/list1"/>
    <dgm:cxn modelId="{E9A99B01-EE5B-4227-81B4-29EF22D4433F}" type="presParOf" srcId="{B193CA7B-E73C-4C7D-A120-599A3E098D8A}" destId="{0D0AAEA4-A84D-439F-BE46-1BDBB1C5533D}" srcOrd="5" destOrd="0" presId="urn:microsoft.com/office/officeart/2005/8/layout/list1"/>
    <dgm:cxn modelId="{6736E1B0-6B17-4478-9B7C-68E1D0187201}" type="presParOf" srcId="{B193CA7B-E73C-4C7D-A120-599A3E098D8A}" destId="{F0B7698F-B679-4393-8ABA-669531B26C75}" srcOrd="6" destOrd="0" presId="urn:microsoft.com/office/officeart/2005/8/layout/list1"/>
    <dgm:cxn modelId="{5E9D8F32-08CF-4484-8788-35D2FEC6FB01}" type="presParOf" srcId="{B193CA7B-E73C-4C7D-A120-599A3E098D8A}" destId="{0B8BA354-987B-4BAE-8F45-FBE542A0A11A}" srcOrd="7" destOrd="0" presId="urn:microsoft.com/office/officeart/2005/8/layout/list1"/>
    <dgm:cxn modelId="{42A74C41-AEBF-47F6-887E-882882E1C4DD}" type="presParOf" srcId="{B193CA7B-E73C-4C7D-A120-599A3E098D8A}" destId="{E64AAE7E-8E52-4798-ADB2-DDBAAD9CDCB8}" srcOrd="8" destOrd="0" presId="urn:microsoft.com/office/officeart/2005/8/layout/list1"/>
    <dgm:cxn modelId="{67C04D7B-F9A1-4AF1-9571-E33BDB6231D4}" type="presParOf" srcId="{E64AAE7E-8E52-4798-ADB2-DDBAAD9CDCB8}" destId="{A1850A15-263E-4A56-92BE-13B603D8A1C8}" srcOrd="0" destOrd="0" presId="urn:microsoft.com/office/officeart/2005/8/layout/list1"/>
    <dgm:cxn modelId="{0324A21A-D89F-4C1C-B88A-E2BED23A0D46}" type="presParOf" srcId="{E64AAE7E-8E52-4798-ADB2-DDBAAD9CDCB8}" destId="{9377D922-BDDA-4F0C-921B-743DA09046D8}" srcOrd="1" destOrd="0" presId="urn:microsoft.com/office/officeart/2005/8/layout/list1"/>
    <dgm:cxn modelId="{2E513B1D-E609-46E3-81FC-85C421B19640}" type="presParOf" srcId="{B193CA7B-E73C-4C7D-A120-599A3E098D8A}" destId="{75C84E8D-5B1F-4D52-A563-24B2290EA67E}" srcOrd="9" destOrd="0" presId="urn:microsoft.com/office/officeart/2005/8/layout/list1"/>
    <dgm:cxn modelId="{77FAF262-1FE7-4BD8-A723-AD91F9EC2FC0}" type="presParOf" srcId="{B193CA7B-E73C-4C7D-A120-599A3E098D8A}" destId="{AC6DABE1-FDE3-411B-AF01-173FB08BAC55}" srcOrd="10" destOrd="0" presId="urn:microsoft.com/office/officeart/2005/8/layout/list1"/>
    <dgm:cxn modelId="{40139AA1-48E5-473D-AA20-797F131D1E72}" type="presParOf" srcId="{B193CA7B-E73C-4C7D-A120-599A3E098D8A}" destId="{6ED1C192-DF0C-498D-BDDC-E52528021171}" srcOrd="11" destOrd="0" presId="urn:microsoft.com/office/officeart/2005/8/layout/list1"/>
    <dgm:cxn modelId="{DE024013-C80E-4E5C-B116-5E31C03FD37C}" type="presParOf" srcId="{B193CA7B-E73C-4C7D-A120-599A3E098D8A}" destId="{DC4F5DED-D15E-4910-A262-9BF35C9ED44E}" srcOrd="12" destOrd="0" presId="urn:microsoft.com/office/officeart/2005/8/layout/list1"/>
    <dgm:cxn modelId="{756B3A2A-74F4-426D-8424-73B9FF97EF85}" type="presParOf" srcId="{DC4F5DED-D15E-4910-A262-9BF35C9ED44E}" destId="{C31FC26A-3C8A-4181-BD38-B939846A50E2}" srcOrd="0" destOrd="0" presId="urn:microsoft.com/office/officeart/2005/8/layout/list1"/>
    <dgm:cxn modelId="{36D8A4CE-7850-4684-ACC3-05819B543A46}" type="presParOf" srcId="{DC4F5DED-D15E-4910-A262-9BF35C9ED44E}" destId="{0AA720F8-ABB2-4757-9C2C-EB2B89BE8C9D}" srcOrd="1" destOrd="0" presId="urn:microsoft.com/office/officeart/2005/8/layout/list1"/>
    <dgm:cxn modelId="{C45C00E2-AB87-4FEB-A5F7-659FD1E51209}" type="presParOf" srcId="{B193CA7B-E73C-4C7D-A120-599A3E098D8A}" destId="{0CD4ED19-CC3B-4B55-8034-9A3CF89ACB9F}" srcOrd="13" destOrd="0" presId="urn:microsoft.com/office/officeart/2005/8/layout/list1"/>
    <dgm:cxn modelId="{8679A102-8CB2-4532-A1D6-088C5E34B89C}" type="presParOf" srcId="{B193CA7B-E73C-4C7D-A120-599A3E098D8A}" destId="{E3B2E881-EE76-4435-8C12-9E27DC4E4B7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027A2-4000-4BDD-AB3B-F2040203291A}">
      <dsp:nvSpPr>
        <dsp:cNvPr id="0" name=""/>
        <dsp:cNvSpPr/>
      </dsp:nvSpPr>
      <dsp:spPr>
        <a:xfrm>
          <a:off x="0" y="344139"/>
          <a:ext cx="8858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24AE9-4BA6-4559-B404-BF0E839DB8DE}">
      <dsp:nvSpPr>
        <dsp:cNvPr id="0" name=""/>
        <dsp:cNvSpPr/>
      </dsp:nvSpPr>
      <dsp:spPr>
        <a:xfrm>
          <a:off x="442915" y="66491"/>
          <a:ext cx="7003514" cy="52856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34376" tIns="0" rIns="234376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i="0" kern="1200" baseline="0" dirty="0">
              <a:solidFill>
                <a:srgbClr val="000099"/>
              </a:solidFill>
              <a:latin typeface="Verdana" pitchFamily="34" charset="0"/>
            </a:rPr>
            <a:t>1) Constitución y Funcionamiento del o de los Comités Paritarios </a:t>
          </a:r>
          <a:r>
            <a:rPr lang="es-CL" sz="1400" b="1" i="0" kern="1200" baseline="0" dirty="0">
              <a:solidFill>
                <a:srgbClr val="000099"/>
              </a:solidFill>
              <a:latin typeface="Verdana" pitchFamily="34" charset="0"/>
            </a:rPr>
            <a:t>(DS 54, de 1969, del MINTRAB).</a:t>
          </a:r>
        </a:p>
      </dsp:txBody>
      <dsp:txXfrm>
        <a:off x="468718" y="92294"/>
        <a:ext cx="6951908" cy="476961"/>
      </dsp:txXfrm>
    </dsp:sp>
    <dsp:sp modelId="{F0B7698F-B679-4393-8ABA-669531B26C75}">
      <dsp:nvSpPr>
        <dsp:cNvPr id="0" name=""/>
        <dsp:cNvSpPr/>
      </dsp:nvSpPr>
      <dsp:spPr>
        <a:xfrm>
          <a:off x="0" y="1130163"/>
          <a:ext cx="8858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D4AD3-0479-4D13-B86C-F5E4453FF0C9}">
      <dsp:nvSpPr>
        <dsp:cNvPr id="0" name=""/>
        <dsp:cNvSpPr/>
      </dsp:nvSpPr>
      <dsp:spPr>
        <a:xfrm>
          <a:off x="442915" y="864339"/>
          <a:ext cx="7003514" cy="516744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34376" tIns="0" rIns="234376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i="0" kern="1200" baseline="0" dirty="0">
              <a:solidFill>
                <a:srgbClr val="000099"/>
              </a:solidFill>
              <a:latin typeface="Verdana" pitchFamily="34" charset="0"/>
            </a:rPr>
            <a:t>2) Elaborar y mantener actualizado el Reglamento Interno de Higiene y Seguridad (D</a:t>
          </a:r>
          <a:r>
            <a:rPr lang="es-CL" sz="1400" b="1" i="0" kern="1200" baseline="0" dirty="0">
              <a:solidFill>
                <a:srgbClr val="000099"/>
              </a:solidFill>
              <a:latin typeface="Verdana" pitchFamily="34" charset="0"/>
            </a:rPr>
            <a:t>S 40, de 1969, del MINTRAB).</a:t>
          </a:r>
        </a:p>
      </dsp:txBody>
      <dsp:txXfrm>
        <a:off x="468140" y="889564"/>
        <a:ext cx="6953064" cy="466294"/>
      </dsp:txXfrm>
    </dsp:sp>
    <dsp:sp modelId="{AC6DABE1-FDE3-411B-AF01-173FB08BAC55}">
      <dsp:nvSpPr>
        <dsp:cNvPr id="0" name=""/>
        <dsp:cNvSpPr/>
      </dsp:nvSpPr>
      <dsp:spPr>
        <a:xfrm>
          <a:off x="0" y="2412912"/>
          <a:ext cx="8858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77D922-BDDA-4F0C-921B-743DA09046D8}">
      <dsp:nvSpPr>
        <dsp:cNvPr id="0" name=""/>
        <dsp:cNvSpPr/>
      </dsp:nvSpPr>
      <dsp:spPr>
        <a:xfrm>
          <a:off x="442915" y="1650363"/>
          <a:ext cx="7012443" cy="920404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4376" tIns="0" rIns="234376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i="0" kern="1200" baseline="0" dirty="0">
              <a:solidFill>
                <a:srgbClr val="000099"/>
              </a:solidFill>
              <a:latin typeface="Verdana" pitchFamily="34" charset="0"/>
            </a:rPr>
            <a:t>3) Contar con </a:t>
          </a:r>
          <a:r>
            <a:rPr lang="es-CL" sz="1400" b="1" i="0" kern="1200" baseline="0" dirty="0">
              <a:solidFill>
                <a:srgbClr val="000099"/>
              </a:solidFill>
              <a:latin typeface="Verdana" pitchFamily="34" charset="0"/>
            </a:rPr>
            <a:t>Sistema de Gestión de la Seguridad y Salud en el Trabajo y Comité Paritario de Faena (DS 76, de 2006, del MINTRAB). Si existen trabajadores sujetos a régimen de subcontratación.</a:t>
          </a:r>
        </a:p>
      </dsp:txBody>
      <dsp:txXfrm>
        <a:off x="487845" y="1695293"/>
        <a:ext cx="6922583" cy="830544"/>
      </dsp:txXfrm>
    </dsp:sp>
    <dsp:sp modelId="{E3B2E881-EE76-4435-8C12-9E27DC4E4B7B}">
      <dsp:nvSpPr>
        <dsp:cNvPr id="0" name=""/>
        <dsp:cNvSpPr/>
      </dsp:nvSpPr>
      <dsp:spPr>
        <a:xfrm>
          <a:off x="0" y="3249524"/>
          <a:ext cx="8858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720F8-ABB2-4757-9C2C-EB2B89BE8C9D}">
      <dsp:nvSpPr>
        <dsp:cNvPr id="0" name=""/>
        <dsp:cNvSpPr/>
      </dsp:nvSpPr>
      <dsp:spPr>
        <a:xfrm>
          <a:off x="447389" y="2853728"/>
          <a:ext cx="6994585" cy="660396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34376" tIns="0" rIns="234376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i="0" kern="1200" baseline="0" dirty="0">
              <a:solidFill>
                <a:srgbClr val="000099"/>
              </a:solidFill>
              <a:latin typeface="Verdana" pitchFamily="34" charset="0"/>
            </a:rPr>
            <a:t>4) </a:t>
          </a:r>
          <a:r>
            <a:rPr lang="es-CL" sz="1400" b="1" i="0" kern="1200" baseline="0" dirty="0">
              <a:solidFill>
                <a:srgbClr val="000099"/>
              </a:solidFill>
              <a:latin typeface="Verdana" pitchFamily="34" charset="0"/>
            </a:rPr>
            <a:t> Cumplir las disposiciones del Reglamento sobre Condiciones Sanitarias  y Ambientales Básicas en los Lugares de Trabajo (DS 594, de 1999, del </a:t>
          </a:r>
          <a:r>
            <a:rPr lang="es-CL" sz="1400" b="1" i="0" kern="1200" baseline="0" dirty="0" err="1">
              <a:solidFill>
                <a:srgbClr val="000099"/>
              </a:solidFill>
              <a:latin typeface="Verdana" pitchFamily="34" charset="0"/>
            </a:rPr>
            <a:t>Minsal</a:t>
          </a:r>
          <a:r>
            <a:rPr lang="es-CL" sz="1400" b="1" i="0" kern="1200" baseline="0" dirty="0">
              <a:solidFill>
                <a:srgbClr val="000099"/>
              </a:solidFill>
              <a:latin typeface="Verdana" pitchFamily="34" charset="0"/>
            </a:rPr>
            <a:t>).</a:t>
          </a:r>
        </a:p>
      </dsp:txBody>
      <dsp:txXfrm>
        <a:off x="479627" y="2885966"/>
        <a:ext cx="6930109" cy="595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5308"/>
          </a:xfrm>
          <a:prstGeom prst="rect">
            <a:avLst/>
          </a:prstGeom>
        </p:spPr>
        <p:txBody>
          <a:bodyPr vert="horz" lIns="102623" tIns="51310" rIns="102623" bIns="51310" rtlCol="0"/>
          <a:lstStyle>
            <a:lvl1pPr algn="l">
              <a:defRPr sz="14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55308"/>
          </a:xfrm>
          <a:prstGeom prst="rect">
            <a:avLst/>
          </a:prstGeom>
        </p:spPr>
        <p:txBody>
          <a:bodyPr vert="horz" lIns="102623" tIns="51310" rIns="102623" bIns="51310" rtlCol="0"/>
          <a:lstStyle>
            <a:lvl1pPr algn="r">
              <a:defRPr sz="1400"/>
            </a:lvl1pPr>
          </a:lstStyle>
          <a:p>
            <a:fld id="{36F7FE63-4CAA-4370-9F70-2BB9ECE8BFBE}" type="datetimeFigureOut">
              <a:rPr lang="es-CL" smtClean="0"/>
              <a:pPr/>
              <a:t>20-06-2017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0548915"/>
            <a:ext cx="2971800" cy="555308"/>
          </a:xfrm>
          <a:prstGeom prst="rect">
            <a:avLst/>
          </a:prstGeom>
        </p:spPr>
        <p:txBody>
          <a:bodyPr vert="horz" lIns="102623" tIns="51310" rIns="102623" bIns="51310" rtlCol="0" anchor="b"/>
          <a:lstStyle>
            <a:lvl1pPr algn="l">
              <a:defRPr sz="1400"/>
            </a:lvl1pPr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10548915"/>
            <a:ext cx="2971800" cy="555308"/>
          </a:xfrm>
          <a:prstGeom prst="rect">
            <a:avLst/>
          </a:prstGeom>
        </p:spPr>
        <p:txBody>
          <a:bodyPr vert="horz" lIns="102623" tIns="51310" rIns="102623" bIns="51310" rtlCol="0" anchor="b"/>
          <a:lstStyle>
            <a:lvl1pPr algn="r">
              <a:defRPr sz="1400"/>
            </a:lvl1pPr>
          </a:lstStyle>
          <a:p>
            <a:fld id="{67065D8B-0BC7-4002-B9A8-CD8F30DDCA1C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81277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5308"/>
          </a:xfrm>
          <a:prstGeom prst="rect">
            <a:avLst/>
          </a:prstGeom>
        </p:spPr>
        <p:txBody>
          <a:bodyPr vert="horz" lIns="102623" tIns="51310" rIns="102623" bIns="51310" rtlCol="0"/>
          <a:lstStyle>
            <a:lvl1pPr algn="l">
              <a:defRPr sz="140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55308"/>
          </a:xfrm>
          <a:prstGeom prst="rect">
            <a:avLst/>
          </a:prstGeom>
        </p:spPr>
        <p:txBody>
          <a:bodyPr vert="horz" lIns="102623" tIns="51310" rIns="102623" bIns="51310" rtlCol="0"/>
          <a:lstStyle>
            <a:lvl1pPr algn="r">
              <a:defRPr sz="1400"/>
            </a:lvl1pPr>
          </a:lstStyle>
          <a:p>
            <a:pPr>
              <a:defRPr/>
            </a:pPr>
            <a:fld id="{7D0D1D40-11A0-49BD-8F67-25BE6B65CE06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-273050" y="831850"/>
            <a:ext cx="7404100" cy="4165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623" tIns="51310" rIns="102623" bIns="51310" rtlCol="0" anchor="ctr"/>
          <a:lstStyle/>
          <a:p>
            <a:pPr lvl="0"/>
            <a:endParaRPr lang="es-CL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5275421"/>
            <a:ext cx="5486400" cy="4997768"/>
          </a:xfrm>
          <a:prstGeom prst="rect">
            <a:avLst/>
          </a:prstGeom>
        </p:spPr>
        <p:txBody>
          <a:bodyPr vert="horz" lIns="102623" tIns="51310" rIns="102623" bIns="5131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0548915"/>
            <a:ext cx="2971800" cy="555308"/>
          </a:xfrm>
          <a:prstGeom prst="rect">
            <a:avLst/>
          </a:prstGeom>
        </p:spPr>
        <p:txBody>
          <a:bodyPr vert="horz" lIns="102623" tIns="51310" rIns="102623" bIns="51310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10548915"/>
            <a:ext cx="2971800" cy="555308"/>
          </a:xfrm>
          <a:prstGeom prst="rect">
            <a:avLst/>
          </a:prstGeom>
        </p:spPr>
        <p:txBody>
          <a:bodyPr vert="horz" lIns="102623" tIns="51310" rIns="102623" bIns="51310" rtlCol="0" anchor="b"/>
          <a:lstStyle>
            <a:lvl1pPr algn="r">
              <a:defRPr sz="1400"/>
            </a:lvl1pPr>
          </a:lstStyle>
          <a:p>
            <a:pPr>
              <a:defRPr/>
            </a:pPr>
            <a:fld id="{E775EFA8-A3FE-4C06-92AB-304F110D84EC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3660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75030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42918" y="5124447"/>
            <a:ext cx="5486400" cy="4997768"/>
          </a:xfrm>
        </p:spPr>
        <p:txBody>
          <a:bodyPr/>
          <a:lstStyle/>
          <a:p>
            <a:r>
              <a:rPr lang="es-CL" dirty="0"/>
              <a:t>.</a:t>
            </a:r>
            <a:endParaRPr lang="es-CL" sz="1600" dirty="0"/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5228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64421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5228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19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52289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20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21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0533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42918" y="5267323"/>
            <a:ext cx="5486400" cy="4997768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sz="14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8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273050" y="831850"/>
            <a:ext cx="7404100" cy="41656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5EFA8-A3FE-4C06-92AB-304F110D84EC}" type="slidenum">
              <a:rPr lang="es-CL" smtClean="0"/>
              <a:pPr>
                <a:defRPr/>
              </a:pPr>
              <a:t>9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046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F5831-D66F-4ED8-9083-C662B63A1ED4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7114A-1276-4CFB-899B-2505B20AE6B0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7016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88AA0-9DBB-4272-AF7E-EB84CABB6823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0CBAC-AB23-48D3-B53A-06C08A776A55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1066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24308-7993-43B2-BFA6-796BDF12B58F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B8270-4CD1-4FED-A1E6-D995891D5063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248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F701-C977-48E3-889C-F76E430A056B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B9C4-A5CF-412A-B420-64BEEB56F928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110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3FFA-9E59-4AAE-B9E9-34ED0646F9B8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80FA-4C34-44DE-AB85-4F5ECCAE4B2E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410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5BB4-C1BA-4477-98BE-2B86D2CDD3DB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23F5-25CB-4803-A044-BE685C9F8690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7964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4C40-98FA-40F9-A19C-356958CBE9AF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DEE22-2E6B-4D49-933F-25534921F12F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4454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8647D-CE45-47FF-B123-E33C5D44CB57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C61B-95F9-4F7C-AF9F-CDAF1EC09C1A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2050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7958B-32C0-4357-9541-23F50F156955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8BCAF-3BB4-413A-9610-A2362107B95E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7376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7C5C-E9ED-43B3-BC32-AABB9CD4BF99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272B-F68F-45AB-9578-F94F5F713B63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290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F5F4-92DC-41C4-8357-29634BC68F4F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8EE8-A624-442D-81C8-C6BDCB798DDA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471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título del patrón</a:t>
            </a:r>
            <a:endParaRPr lang="es-CL" altLang="es-CL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  <a:endParaRPr lang="es-CL" alt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C8E201-5BAE-4EEA-83C5-EE12138E30B2}" type="datetimeFigureOut">
              <a:rPr lang="es-CL"/>
              <a:pPr>
                <a:defRPr/>
              </a:pPr>
              <a:t>20-06-2017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2E037-6C5F-400E-B10C-BBBE7D764DA6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00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agutierrez\Documents\Alvaro\SUSESO\logo suses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75" y="46039"/>
            <a:ext cx="198120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 descr="C:\Users\agutierrez\Documents\Alvaro\SUSESO\logo suses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21" b="21185"/>
          <a:stretch>
            <a:fillRect/>
          </a:stretch>
        </p:blipFill>
        <p:spPr bwMode="auto">
          <a:xfrm>
            <a:off x="2620965" y="6381750"/>
            <a:ext cx="18002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666976" y="2285993"/>
            <a:ext cx="73581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endParaRPr lang="es-ES" sz="2800" b="1" dirty="0">
              <a:solidFill>
                <a:srgbClr val="2E6CB8"/>
              </a:solidFill>
              <a:latin typeface="+mj-lt"/>
              <a:ea typeface="ヒラギノ角ゴ Pro W3"/>
              <a:cs typeface="ヒラギノ角ゴ Pro W3"/>
            </a:endParaRPr>
          </a:p>
          <a:p>
            <a:pPr algn="ctr" defTabSz="457200"/>
            <a:r>
              <a:rPr lang="es-ES" sz="2800" b="1" dirty="0">
                <a:solidFill>
                  <a:srgbClr val="2E6CB8"/>
                </a:solidFill>
                <a:latin typeface="+mj-lt"/>
                <a:ea typeface="ヒラギノ角ゴ Pro W3"/>
                <a:cs typeface="ヒラギノ角ゴ Pro W3"/>
              </a:rPr>
              <a:t>SISTEMA HIGIENE Y SEGURIDAD</a:t>
            </a:r>
          </a:p>
          <a:p>
            <a:pPr algn="ctr" defTabSz="457200"/>
            <a:r>
              <a:rPr lang="es-ES" sz="2800" b="1" dirty="0">
                <a:solidFill>
                  <a:srgbClr val="2E6CB8"/>
                </a:solidFill>
                <a:latin typeface="+mj-lt"/>
                <a:ea typeface="ヒラギノ角ゴ Pro W3"/>
                <a:cs typeface="ヒラギノ角ゴ Pro W3"/>
              </a:rPr>
              <a:t>PMG - MEI</a:t>
            </a:r>
            <a:endParaRPr lang="es-ES" sz="3600" b="1" dirty="0">
              <a:solidFill>
                <a:srgbClr val="2E6CB8"/>
              </a:solidFill>
              <a:latin typeface="+mj-lt"/>
              <a:ea typeface="ヒラギノ角ゴ Pro W3"/>
              <a:cs typeface="ヒラギノ角ゴ Pro W3"/>
            </a:endParaRPr>
          </a:p>
          <a:p>
            <a:pPr algn="ctr" defTabSz="457200"/>
            <a:endParaRPr lang="es-ES" sz="3600" b="1" dirty="0">
              <a:solidFill>
                <a:srgbClr val="2E6CB8"/>
              </a:solidFill>
              <a:latin typeface="+mj-lt"/>
              <a:ea typeface="ヒラギノ角ゴ Pro W3"/>
              <a:cs typeface="ヒラギノ角ゴ Pro W3"/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quarter" idx="12"/>
          </p:nvPr>
        </p:nvSpPr>
        <p:spPr bwMode="auto">
          <a:xfrm>
            <a:off x="4711701" y="5072074"/>
            <a:ext cx="5956300" cy="1027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2000" dirty="0">
                <a:solidFill>
                  <a:srgbClr val="2E6CB8"/>
                </a:solidFill>
                <a:latin typeface="+mj-lt"/>
                <a:ea typeface="ヒラギノ角ゴ Pro W3"/>
                <a:cs typeface="ヒラギノ角ゴ Pro W3"/>
                <a:sym typeface="Verdana" pitchFamily="34" charset="0"/>
              </a:rPr>
              <a:t>Intendencia de Seguridad y Salud en el Trabajo</a:t>
            </a:r>
          </a:p>
          <a:p>
            <a:pPr algn="ctr"/>
            <a:r>
              <a:rPr lang="es-ES_tradnl" sz="2000" dirty="0">
                <a:solidFill>
                  <a:srgbClr val="2E6CB8"/>
                </a:solidFill>
                <a:latin typeface="+mj-lt"/>
                <a:ea typeface="ヒラギノ角ゴ Pro W3"/>
                <a:cs typeface="ヒラギノ角ゴ Pro W3"/>
                <a:sym typeface="Verdana" pitchFamily="34" charset="0"/>
              </a:rPr>
              <a:t>Superintendencia de Seguridad Social</a:t>
            </a:r>
          </a:p>
        </p:txBody>
      </p:sp>
      <p:sp>
        <p:nvSpPr>
          <p:cNvPr id="8" name="3 CuadroTexto"/>
          <p:cNvSpPr txBox="1">
            <a:spLocks noChangeArrowheads="1"/>
          </p:cNvSpPr>
          <p:nvPr/>
        </p:nvSpPr>
        <p:spPr bwMode="auto">
          <a:xfrm>
            <a:off x="2495602" y="6021291"/>
            <a:ext cx="188064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300">
                <a:solidFill>
                  <a:srgbClr val="2E6CB8"/>
                </a:solidFill>
                <a:latin typeface="Verdana" pitchFamily="34" charset="0"/>
                <a:sym typeface="Verdana" pitchFamily="34" charset="0"/>
              </a:rPr>
              <a:t>20 </a:t>
            </a:r>
            <a:r>
              <a:rPr lang="es-ES_tradnl" sz="1300" dirty="0">
                <a:solidFill>
                  <a:srgbClr val="2E6CB8"/>
                </a:solidFill>
                <a:latin typeface="Verdana" pitchFamily="34" charset="0"/>
                <a:sym typeface="Verdana" pitchFamily="34" charset="0"/>
              </a:rPr>
              <a:t>de junio de 2017</a:t>
            </a:r>
          </a:p>
          <a:p>
            <a:endParaRPr lang="es-CL" sz="1300" dirty="0">
              <a:solidFill>
                <a:srgbClr val="2E6CB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00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881157" y="1142985"/>
            <a:ext cx="8358247" cy="40626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spcAft>
                <a:spcPts val="600"/>
              </a:spcAft>
              <a:defRPr/>
            </a:pPr>
            <a:endParaRPr lang="es-ES" sz="2000" b="1" i="1" dirty="0">
              <a:latin typeface="+mn-lt"/>
              <a:ea typeface="ヒラギノ角ゴ Pro W3"/>
            </a:endParaRPr>
          </a:p>
          <a:p>
            <a:pPr marL="812800" indent="-276225" algn="just" eaLnBrk="0" hangingPunct="0">
              <a:spcAft>
                <a:spcPts val="600"/>
              </a:spcAft>
              <a:buFontTx/>
              <a:buChar char="-"/>
              <a:defRPr/>
            </a:pPr>
            <a:r>
              <a:rPr lang="es-CL" sz="2400" dirty="0">
                <a:solidFill>
                  <a:srgbClr val="002060"/>
                </a:solidFill>
                <a:latin typeface="+mn-lt"/>
              </a:rPr>
              <a:t>Registro de Accidentes del Trabajo y Enfermedades Profesionales de la Institución</a:t>
            </a:r>
          </a:p>
          <a:p>
            <a:pPr marL="812800" indent="-276225" algn="just" eaLnBrk="0" hangingPunct="0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es-CL" sz="2400" dirty="0">
                <a:solidFill>
                  <a:srgbClr val="002060"/>
                </a:solidFill>
                <a:latin typeface="+mn-lt"/>
              </a:rPr>
              <a:t>Registro Promedio Mensual de Trabajadores año t</a:t>
            </a:r>
          </a:p>
          <a:p>
            <a:pPr marL="812800" indent="-276225" algn="just" eaLnBrk="0" hangingPunct="0">
              <a:spcAft>
                <a:spcPts val="600"/>
              </a:spcAft>
              <a:buFontTx/>
              <a:buChar char="-"/>
              <a:defRPr/>
            </a:pPr>
            <a:r>
              <a:rPr lang="es-CL" sz="2400" dirty="0">
                <a:solidFill>
                  <a:srgbClr val="002060"/>
                </a:solidFill>
                <a:latin typeface="+mn-lt"/>
              </a:rPr>
              <a:t>Procedimiento de actuación frente a la ocurrencia de accidentes del trabajo </a:t>
            </a:r>
          </a:p>
          <a:p>
            <a:pPr marL="812800" indent="-276225" algn="just" eaLnBrk="0" hangingPunct="0">
              <a:spcAft>
                <a:spcPts val="600"/>
              </a:spcAft>
              <a:buFontTx/>
              <a:buChar char="-"/>
              <a:defRPr/>
            </a:pPr>
            <a:r>
              <a:rPr lang="es-CL" sz="2400" dirty="0">
                <a:solidFill>
                  <a:srgbClr val="002060"/>
                </a:solidFill>
                <a:latin typeface="+mn-lt"/>
              </a:rPr>
              <a:t>Registro del procedimiento de actuación frente a la ocurrencia de accidentes del trabajo </a:t>
            </a:r>
          </a:p>
          <a:p>
            <a:pPr marL="812800" indent="-276225" algn="just" eaLnBrk="0" hangingPunct="0">
              <a:spcAft>
                <a:spcPts val="600"/>
              </a:spcAft>
              <a:defRPr/>
            </a:pPr>
            <a:endParaRPr lang="es-CL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53999" y="260649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CL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MEDIOS DE VERIFICACIÓN</a:t>
            </a:r>
          </a:p>
          <a:p>
            <a:pPr algn="ctr" defTabSz="457200" eaLnBrk="0" hangingPunct="0"/>
            <a:endParaRPr lang="es-ES" sz="3200" b="1" dirty="0">
              <a:solidFill>
                <a:srgbClr val="006CB7"/>
              </a:solidFill>
              <a:latin typeface="+mj-lt"/>
              <a:ea typeface="ヒラギノ角ゴ Pro W3" charset="-128"/>
              <a:cs typeface="Verdana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88380" y="5621601"/>
            <a:ext cx="7143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algn="just" eaLnBrk="0" hangingPunct="0">
              <a:spcAft>
                <a:spcPts val="600"/>
              </a:spcAft>
              <a:defRPr/>
            </a:pPr>
            <a:r>
              <a:rPr lang="es-CL" sz="1100" dirty="0">
                <a:solidFill>
                  <a:srgbClr val="002060"/>
                </a:solidFill>
              </a:rPr>
              <a:t>Fuente: Programa Marco del PMG 2017 (Decreto Exento 290, de agosto 2016, Min. Hacienda)</a:t>
            </a:r>
            <a:endParaRPr lang="es-CL" sz="1100" i="1" dirty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1373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00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753999" y="26065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ES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SISTEMA HIGIENE Y SEGURIDAD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42061"/>
              </p:ext>
            </p:extLst>
          </p:nvPr>
        </p:nvGraphicFramePr>
        <p:xfrm>
          <a:off x="2095473" y="2285994"/>
          <a:ext cx="7929618" cy="2521967"/>
        </p:xfrm>
        <a:graphic>
          <a:graphicData uri="http://schemas.openxmlformats.org/drawingml/2006/table">
            <a:tbl>
              <a:tblPr/>
              <a:tblGrid>
                <a:gridCol w="40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73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8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85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latin typeface="Calibri"/>
                          <a:ea typeface="Calibri"/>
                          <a:cs typeface="Times New Roman"/>
                        </a:rPr>
                        <a:t>N°</a:t>
                      </a:r>
                    </a:p>
                  </a:txBody>
                  <a:tcPr marL="50567" marR="50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latin typeface="Calibri"/>
                          <a:ea typeface="Calibri"/>
                          <a:cs typeface="Times New Roman"/>
                        </a:rPr>
                        <a:t>Tipo de Evento*</a:t>
                      </a:r>
                      <a:endParaRPr lang="es-C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latin typeface="Calibri"/>
                          <a:ea typeface="Calibri"/>
                          <a:cs typeface="Times New Roman"/>
                        </a:rPr>
                        <a:t>Fecha de ocurrencia </a:t>
                      </a:r>
                      <a:endParaRPr lang="es-C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latin typeface="Calibri"/>
                          <a:ea typeface="Calibri"/>
                          <a:cs typeface="Times New Roman"/>
                        </a:rPr>
                        <a:t>Fecha de investigación </a:t>
                      </a:r>
                      <a:endParaRPr lang="es-C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latin typeface="Calibri"/>
                          <a:ea typeface="Calibri"/>
                          <a:cs typeface="Times New Roman"/>
                        </a:rPr>
                        <a:t>Descripción</a:t>
                      </a:r>
                      <a:endParaRPr lang="es-C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latin typeface="Calibri"/>
                          <a:ea typeface="Calibri"/>
                          <a:cs typeface="Times New Roman"/>
                        </a:rPr>
                        <a:t>Causas determinadas  en la investigación </a:t>
                      </a:r>
                      <a:endParaRPr lang="es-C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latin typeface="Calibri"/>
                          <a:ea typeface="Calibri"/>
                          <a:cs typeface="Times New Roman"/>
                        </a:rPr>
                        <a:t>Días Perdidos </a:t>
                      </a:r>
                      <a:endParaRPr lang="es-C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latin typeface="Calibri"/>
                          <a:ea typeface="Calibri"/>
                          <a:cs typeface="Times New Roman"/>
                        </a:rPr>
                        <a:t>Medidas de corrección </a:t>
                      </a:r>
                      <a:endParaRPr lang="es-C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latin typeface="Calibri"/>
                          <a:ea typeface="Calibri"/>
                          <a:cs typeface="Times New Roman"/>
                        </a:rPr>
                        <a:t>Fecha de implementación de medida correctiva</a:t>
                      </a:r>
                      <a:endParaRPr lang="es-C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7" marR="50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2879896" y="1857365"/>
            <a:ext cx="61226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CL" sz="14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REGISTRO DE ACCIDENTES DEL TRABAJO Y ENFERMEDADES PROFESIONALES</a:t>
            </a:r>
            <a:endParaRPr lang="es-CL" sz="2400" dirty="0">
              <a:solidFill>
                <a:srgbClr val="000066"/>
              </a:solidFill>
            </a:endParaRP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095474" y="4786324"/>
            <a:ext cx="412003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CL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(*) Accidente del Trabajo, de Trayecto, Incidente o Enfermedad Profesional.</a:t>
            </a:r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2166909" y="5000636"/>
            <a:ext cx="79296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000" dirty="0">
                <a:latin typeface="+mn-lt"/>
              </a:rPr>
              <a:t>Nota: incidente corresponde a un accidente sin días perdidos, y no se considera para el cálculo de la tasa de </a:t>
            </a:r>
            <a:r>
              <a:rPr lang="es-CL" sz="1000" dirty="0" err="1">
                <a:latin typeface="+mn-lt"/>
              </a:rPr>
              <a:t>accidentabilidad</a:t>
            </a:r>
            <a:r>
              <a:rPr lang="es-CL" sz="1000" dirty="0">
                <a:latin typeface="+mn-lt"/>
              </a:rPr>
              <a:t>, ni la de siniestralidad. Sin embargo, la importancia de analizarlos es que si se establecen sus causas y se corrigen o eliminan, se evita la ocurrencia de un nuevo evento que puede tener una consecuencia más grave.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166911" y="1214422"/>
            <a:ext cx="2974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solidFill>
                  <a:srgbClr val="000066"/>
                </a:solidFill>
                <a:latin typeface="+mn-lt"/>
              </a:rPr>
              <a:t>MEDIOS DE VERIFICACIÓN</a:t>
            </a:r>
          </a:p>
        </p:txBody>
      </p:sp>
    </p:spTree>
    <p:extLst>
      <p:ext uri="{BB962C8B-B14F-4D97-AF65-F5344CB8AC3E}">
        <p14:creationId xmlns:p14="http://schemas.microsoft.com/office/powerpoint/2010/main" val="1613733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753999" y="26065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ES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SISTEMA HIGIENE Y SEGURIDAD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166911" y="1023123"/>
            <a:ext cx="2974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solidFill>
                  <a:srgbClr val="000066"/>
                </a:solidFill>
                <a:latin typeface="+mn-lt"/>
              </a:rPr>
              <a:t>MEDIOS DE VERIFICACIÓN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726315"/>
              </p:ext>
            </p:extLst>
          </p:nvPr>
        </p:nvGraphicFramePr>
        <p:xfrm>
          <a:off x="3952861" y="2143117"/>
          <a:ext cx="4305302" cy="3358769"/>
        </p:xfrm>
        <a:graphic>
          <a:graphicData uri="http://schemas.openxmlformats.org/drawingml/2006/table">
            <a:tbl>
              <a:tblPr/>
              <a:tblGrid>
                <a:gridCol w="1161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50" b="1" dirty="0">
                          <a:latin typeface="Calibri"/>
                          <a:ea typeface="Calibri"/>
                          <a:cs typeface="Times New Roman"/>
                        </a:rPr>
                        <a:t>Mes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50" b="1" dirty="0">
                          <a:latin typeface="Calibri"/>
                          <a:ea typeface="Calibri"/>
                          <a:cs typeface="Times New Roman"/>
                        </a:rPr>
                        <a:t>De Planta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50" b="1" dirty="0">
                          <a:latin typeface="Calibri"/>
                          <a:ea typeface="Calibri"/>
                          <a:cs typeface="Times New Roman"/>
                        </a:rPr>
                        <a:t>A Contrata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50" b="1" dirty="0">
                          <a:latin typeface="Calibri"/>
                          <a:ea typeface="Calibri"/>
                          <a:cs typeface="Times New Roman"/>
                        </a:rPr>
                        <a:t>Contratados por Código del Trabajo*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5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Enero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Febrero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Marzo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Abril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Mayo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Junio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Julio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Agosto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Septiembre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Octubre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Noviembre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latin typeface="Calibri"/>
                          <a:ea typeface="Calibri"/>
                          <a:cs typeface="Times New Roman"/>
                        </a:rPr>
                        <a:t>Diciembre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latin typeface="Calibri"/>
                          <a:ea typeface="Calibri"/>
                          <a:cs typeface="Times New Roman"/>
                        </a:rPr>
                        <a:t>Promedio Mensual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809985" y="1571612"/>
            <a:ext cx="4643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CL" sz="14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REGISTRO DEL NÚMERO PROMEDIO DE TRABAJADORES</a:t>
            </a:r>
          </a:p>
          <a:p>
            <a:pPr algn="ctr"/>
            <a:r>
              <a:rPr lang="es-CL" sz="1400" b="1" dirty="0">
                <a:solidFill>
                  <a:srgbClr val="000066"/>
                </a:solidFill>
                <a:latin typeface="Calibri" pitchFamily="34" charset="0"/>
                <a:cs typeface="Times New Roman" pitchFamily="18" charset="0"/>
              </a:rPr>
              <a:t>Año: </a:t>
            </a:r>
            <a:r>
              <a:rPr lang="es-CL" sz="1400" b="1" u="sng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2017</a:t>
            </a:r>
            <a:endParaRPr lang="es-CL" sz="2400" u="sng" dirty="0">
              <a:solidFill>
                <a:srgbClr val="C00000"/>
              </a:solidFill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952860" y="5572140"/>
            <a:ext cx="4572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tabLst>
                <a:tab pos="1981200" algn="l"/>
              </a:tabLst>
            </a:pPr>
            <a:r>
              <a:rPr lang="es-CL" sz="9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(1) Este valor corresponde al denominador de los indicadores del Sistema de Higiene y Seguridad.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3733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753999" y="26065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ES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SISTEMA HIGIENE Y SEGURIDAD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166911" y="1023123"/>
            <a:ext cx="2974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solidFill>
                  <a:srgbClr val="000066"/>
                </a:solidFill>
                <a:latin typeface="+mn-lt"/>
              </a:rPr>
              <a:t>MEDIOS DE VERIFICACIÓN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351584" y="1679334"/>
            <a:ext cx="72728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CL" sz="14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PROCEDIMIENTO DE ACTUACIÓN FRENTE A LA OCURRENCIA DE ACCIDENTES DEL TRABAJO</a:t>
            </a:r>
            <a:endParaRPr lang="es-CL" sz="2400" u="sng" dirty="0">
              <a:solidFill>
                <a:srgbClr val="000066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351584" y="3000827"/>
            <a:ext cx="7272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CL" sz="14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REGISTRO DEL PROCEDIMIENTO DE ACTUACIÓN FRENTE A LA OCURRENCIA DE ACCIDENTES DEL TRABAJO</a:t>
            </a:r>
            <a:endParaRPr lang="es-CL" sz="2400" u="sng" dirty="0">
              <a:solidFill>
                <a:srgbClr val="000066"/>
              </a:solidFill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334383"/>
              </p:ext>
            </p:extLst>
          </p:nvPr>
        </p:nvGraphicFramePr>
        <p:xfrm>
          <a:off x="2538354" y="3645026"/>
          <a:ext cx="7086039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5" imgW="6791325" imgH="2657475" progId="Excel.Sheet.12">
                  <p:embed/>
                </p:oleObj>
              </mc:Choice>
              <mc:Fallback>
                <p:oleObj name="Worksheet" r:id="rId5" imgW="6791325" imgH="2657475" progId="Excel.Sheet.12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354" y="3645026"/>
                        <a:ext cx="7086039" cy="265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Infopage"/>
          <p:cNvSpPr>
            <a:spLocks noEditPoints="1" noChangeArrowheads="1"/>
          </p:cNvSpPr>
          <p:nvPr/>
        </p:nvSpPr>
        <p:spPr bwMode="auto">
          <a:xfrm>
            <a:off x="8688288" y="1925943"/>
            <a:ext cx="720080" cy="10514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1440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b="1" dirty="0">
                <a:solidFill>
                  <a:srgbClr val="006CB7"/>
                </a:solidFill>
                <a:ea typeface="ヒラギノ角ゴ Pro W3" charset="-128"/>
                <a:cs typeface="Verdana"/>
              </a:rPr>
              <a:t>PROCESO DE SEGUIMIENTO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66910" y="1785929"/>
            <a:ext cx="7929619" cy="4214841"/>
          </a:xfrm>
        </p:spPr>
        <p:txBody>
          <a:bodyPr/>
          <a:lstStyle/>
          <a:p>
            <a:pPr marL="449263" indent="-449263" algn="just">
              <a:buFont typeface="Wingdings" pitchFamily="2" charset="2"/>
              <a:buChar char="§"/>
            </a:pPr>
            <a:r>
              <a:rPr lang="es-CL" sz="2400" dirty="0">
                <a:solidFill>
                  <a:srgbClr val="002060"/>
                </a:solidFill>
                <a:cs typeface="Arial" pitchFamily="34" charset="0"/>
              </a:rPr>
              <a:t>Actividad de asistencia técnica que la Superintendencia de Seguridad Social entrega a los Servicios Públicos con compromisos en el PMG/MEI.</a:t>
            </a:r>
          </a:p>
          <a:p>
            <a:pPr marL="449263" indent="-449263" algn="just">
              <a:buNone/>
            </a:pPr>
            <a:endParaRPr lang="es-CL" sz="2400" dirty="0">
              <a:solidFill>
                <a:srgbClr val="002060"/>
              </a:solidFill>
              <a:cs typeface="Arial" pitchFamily="34" charset="0"/>
            </a:endParaRPr>
          </a:p>
          <a:p>
            <a:pPr marL="449263" indent="-449263" algn="just">
              <a:buFont typeface="Wingdings" pitchFamily="2" charset="2"/>
              <a:buChar char="§"/>
            </a:pPr>
            <a:r>
              <a:rPr lang="es-CL" sz="2400" dirty="0">
                <a:solidFill>
                  <a:srgbClr val="002060"/>
                </a:solidFill>
                <a:cs typeface="Arial" pitchFamily="34" charset="0"/>
              </a:rPr>
              <a:t>Consiste en la revisión del desarrollo de los indicadores y sus medios de verificación y la formulación de observaciones cuando corresponda, con la finalidad de que los Servicios realicen los ajustes necesarios para una adecuada medición.</a:t>
            </a:r>
          </a:p>
          <a:p>
            <a:pPr marL="449263" indent="-449263" algn="just">
              <a:buNone/>
            </a:pPr>
            <a:endParaRPr lang="es-CL" sz="2400" dirty="0">
              <a:solidFill>
                <a:srgbClr val="002060"/>
              </a:solidFill>
              <a:cs typeface="Arial" pitchFamily="34" charset="0"/>
            </a:endParaRPr>
          </a:p>
          <a:p>
            <a:pPr marL="449263" indent="-449263" algn="just">
              <a:buNone/>
            </a:pPr>
            <a:endParaRPr lang="es-CL" sz="2400" dirty="0">
              <a:solidFill>
                <a:srgbClr val="002060"/>
              </a:solidFill>
              <a:cs typeface="Arial" pitchFamily="34" charset="0"/>
            </a:endParaRPr>
          </a:p>
          <a:p>
            <a:pPr marL="449263" indent="-449263" algn="just">
              <a:buNone/>
            </a:pPr>
            <a:endParaRPr lang="es-CL" sz="2400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53999" y="26064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CL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RESULTADOS </a:t>
            </a:r>
          </a:p>
          <a:p>
            <a:pPr algn="ctr" defTabSz="457200" eaLnBrk="0" hangingPunct="0"/>
            <a:r>
              <a:rPr lang="es-CL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PROCESO DE SEGUIMIENTO 2015</a:t>
            </a:r>
          </a:p>
          <a:p>
            <a:pPr algn="ctr" defTabSz="457200" eaLnBrk="0" hangingPunct="0"/>
            <a:endParaRPr lang="es-ES" sz="3200" b="1" dirty="0">
              <a:solidFill>
                <a:srgbClr val="006CB7"/>
              </a:solidFill>
              <a:latin typeface="+mj-lt"/>
              <a:ea typeface="ヒラギノ角ゴ Pro W3" charset="-128"/>
              <a:cs typeface="Verdana"/>
            </a:endParaRPr>
          </a:p>
        </p:txBody>
      </p:sp>
      <p:graphicFrame>
        <p:nvGraphicFramePr>
          <p:cNvPr id="7" name="3 Gráfico"/>
          <p:cNvGraphicFramePr/>
          <p:nvPr/>
        </p:nvGraphicFramePr>
        <p:xfrm>
          <a:off x="2595538" y="1428737"/>
          <a:ext cx="7358115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1820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753999" y="26064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CL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RESULTADOS </a:t>
            </a:r>
          </a:p>
          <a:p>
            <a:pPr algn="ctr" defTabSz="457200" eaLnBrk="0" hangingPunct="0"/>
            <a:r>
              <a:rPr lang="es-CL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PROCESO DE SEGUIMIENTO 2015</a:t>
            </a:r>
          </a:p>
          <a:p>
            <a:pPr algn="ctr" defTabSz="457200" eaLnBrk="0" hangingPunct="0"/>
            <a:endParaRPr lang="es-ES" sz="3200" b="1" dirty="0">
              <a:solidFill>
                <a:srgbClr val="006CB7"/>
              </a:solidFill>
              <a:latin typeface="+mj-lt"/>
              <a:ea typeface="ヒラギノ角ゴ Pro W3" charset="-128"/>
              <a:cs typeface="Verdana"/>
            </a:endParaRPr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91460" y="1830308"/>
            <a:ext cx="7604346" cy="416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13733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b="1" dirty="0">
                <a:solidFill>
                  <a:srgbClr val="006CB7"/>
                </a:solidFill>
                <a:ea typeface="ヒラギノ角ゴ Pro W3" charset="-128"/>
                <a:cs typeface="Verdana"/>
              </a:rPr>
              <a:t>PROCESO DE EVALUACIÓN 2016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19536" y="1671498"/>
            <a:ext cx="8208912" cy="4159364"/>
          </a:xfrm>
        </p:spPr>
        <p:txBody>
          <a:bodyPr/>
          <a:lstStyle/>
          <a:p>
            <a:pPr marL="174625" indent="-174625" algn="just">
              <a:spcAft>
                <a:spcPts val="600"/>
              </a:spcAft>
              <a:buFontTx/>
              <a:buChar char="-"/>
            </a:pPr>
            <a:r>
              <a:rPr lang="es-CL" sz="2000" dirty="0">
                <a:solidFill>
                  <a:srgbClr val="002060"/>
                </a:solidFill>
              </a:rPr>
              <a:t>No publicación de los indicadores en la página web de la Institución en los plazos establecidos.</a:t>
            </a:r>
          </a:p>
          <a:p>
            <a:pPr marL="174625" indent="-174625" algn="just">
              <a:spcAft>
                <a:spcPts val="600"/>
              </a:spcAft>
              <a:buFontTx/>
              <a:buChar char="-"/>
            </a:pPr>
            <a:r>
              <a:rPr lang="es-CL" sz="2000" dirty="0">
                <a:solidFill>
                  <a:srgbClr val="002060"/>
                </a:solidFill>
              </a:rPr>
              <a:t>Error en la determinación de la tasa de accidentabilidad porque se  contabiliza un accidente con 0 días perdidos en una caso y en otro se contabiliza un accidentes de trayecto, para el cálculo del indicador.</a:t>
            </a:r>
          </a:p>
          <a:p>
            <a:pPr marL="174625" indent="-174625" algn="just">
              <a:spcAft>
                <a:spcPts val="600"/>
              </a:spcAft>
              <a:buFontTx/>
              <a:buChar char="-"/>
            </a:pPr>
            <a:r>
              <a:rPr lang="es-CL" sz="2000" dirty="0">
                <a:solidFill>
                  <a:srgbClr val="002060"/>
                </a:solidFill>
              </a:rPr>
              <a:t>No presenta el Medio de Verificación “R</a:t>
            </a:r>
            <a:r>
              <a:rPr lang="es-CL" sz="2000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egistro de accidentes del trabajo y enfermedades profesionales”, en su lugar carga otro documento en el aplicativo de la DIPRES.</a:t>
            </a:r>
            <a:endParaRPr lang="es-CL" sz="2000" dirty="0">
              <a:solidFill>
                <a:srgbClr val="002060"/>
              </a:solidFill>
            </a:endParaRPr>
          </a:p>
          <a:p>
            <a:pPr marL="174625" indent="-174625" algn="just">
              <a:spcAft>
                <a:spcPts val="600"/>
              </a:spcAft>
              <a:buFontTx/>
              <a:buChar char="-"/>
            </a:pPr>
            <a:r>
              <a:rPr lang="es-CL" sz="2000" dirty="0">
                <a:solidFill>
                  <a:srgbClr val="000066"/>
                </a:solidFill>
              </a:rPr>
              <a:t>En la determinación del denominador del indicador se consideran solo a los funcionarios a contrata y no los de planta. </a:t>
            </a:r>
            <a:endParaRPr lang="es-CL" sz="1400" dirty="0">
              <a:solidFill>
                <a:srgbClr val="000066"/>
              </a:solidFill>
            </a:endParaRPr>
          </a:p>
          <a:p>
            <a:pPr marL="449263" indent="-449263" algn="just">
              <a:buFont typeface="Wingdings" pitchFamily="2" charset="2"/>
              <a:buChar char="§"/>
            </a:pPr>
            <a:endParaRPr lang="es-CL" sz="1400" dirty="0">
              <a:solidFill>
                <a:srgbClr val="002060"/>
              </a:solidFill>
            </a:endParaRPr>
          </a:p>
          <a:p>
            <a:pPr marL="449263" lvl="0" indent="-449263" algn="just">
              <a:buFont typeface="Wingdings" pitchFamily="2" charset="2"/>
              <a:buChar char="§"/>
            </a:pPr>
            <a:endParaRPr lang="es-CL" sz="1400" dirty="0">
              <a:solidFill>
                <a:srgbClr val="002060"/>
              </a:solidFill>
            </a:endParaRPr>
          </a:p>
          <a:p>
            <a:pPr marL="449263" indent="-449263" algn="just">
              <a:buFont typeface="Wingdings" pitchFamily="2" charset="2"/>
              <a:buChar char="§"/>
            </a:pPr>
            <a:endParaRPr lang="es-CL" sz="1400" dirty="0">
              <a:solidFill>
                <a:srgbClr val="002060"/>
              </a:solidFill>
            </a:endParaRPr>
          </a:p>
          <a:p>
            <a:pPr marL="449263" lvl="0" indent="-449263" algn="just">
              <a:buFont typeface="Wingdings" pitchFamily="2" charset="2"/>
              <a:buChar char="§"/>
            </a:pPr>
            <a:endParaRPr lang="es-CL" sz="1400" dirty="0">
              <a:solidFill>
                <a:srgbClr val="002060"/>
              </a:solidFill>
            </a:endParaRPr>
          </a:p>
          <a:p>
            <a:pPr marL="449263" indent="-449263" algn="just">
              <a:buFont typeface="Wingdings" pitchFamily="2" charset="2"/>
              <a:buChar char="§"/>
            </a:pPr>
            <a:endParaRPr lang="es-CL" sz="1600" dirty="0">
              <a:solidFill>
                <a:srgbClr val="002060"/>
              </a:solidFill>
            </a:endParaRPr>
          </a:p>
          <a:p>
            <a:pPr marL="449263" lvl="0" indent="-449263" algn="just">
              <a:buFont typeface="Wingdings" pitchFamily="2" charset="2"/>
              <a:buChar char="§"/>
            </a:pPr>
            <a:endParaRPr lang="es-CL" sz="1600" dirty="0">
              <a:solidFill>
                <a:srgbClr val="002060"/>
              </a:solidFill>
            </a:endParaRPr>
          </a:p>
          <a:p>
            <a:pPr marL="449263" indent="-449263" algn="just">
              <a:buNone/>
            </a:pPr>
            <a:endParaRPr lang="es-CL" sz="1600" dirty="0">
              <a:solidFill>
                <a:srgbClr val="002060"/>
              </a:solidFill>
              <a:cs typeface="Arial" pitchFamily="34" charset="0"/>
            </a:endParaRPr>
          </a:p>
          <a:p>
            <a:pPr marL="449263" indent="-449263" algn="just">
              <a:buNone/>
            </a:pPr>
            <a:endParaRPr lang="es-CL" sz="1600" dirty="0">
              <a:solidFill>
                <a:srgbClr val="002060"/>
              </a:solidFill>
              <a:cs typeface="Arial" pitchFamily="34" charset="0"/>
            </a:endParaRPr>
          </a:p>
          <a:p>
            <a:pPr marL="449263" indent="-449263" algn="just">
              <a:buNone/>
            </a:pPr>
            <a:endParaRPr lang="es-CL" sz="1600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9588" y="428604"/>
            <a:ext cx="10972800" cy="1154098"/>
          </a:xfrm>
        </p:spPr>
        <p:txBody>
          <a:bodyPr/>
          <a:lstStyle/>
          <a:p>
            <a:r>
              <a:rPr lang="es-ES" sz="2800" b="1" dirty="0">
                <a:solidFill>
                  <a:srgbClr val="006CB7"/>
                </a:solidFill>
                <a:ea typeface="ヒラギノ角ゴ Pro W3" charset="-128"/>
                <a:cs typeface="Verdana"/>
              </a:rPr>
              <a:t>ASISTENCIA TÉCNICA 2017</a:t>
            </a:r>
            <a:r>
              <a:rPr lang="es-ES" b="1" dirty="0"/>
              <a:t> 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09721" y="1928801"/>
          <a:ext cx="8358244" cy="3080820"/>
        </p:xfrm>
        <a:graphic>
          <a:graphicData uri="http://schemas.openxmlformats.org/drawingml/2006/table">
            <a:tbl>
              <a:tblPr/>
              <a:tblGrid>
                <a:gridCol w="3349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8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1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2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7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Actividades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Mar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Abr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May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Jun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Jul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Ago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Sep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Oct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Nov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Dic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 Reuniones con los Servicios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 Reuniones Grupales*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 Proceso de Seguimiento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 Actualización de Herramientas de Apoyo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 Seminario Comités Paritarios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X</a:t>
                      </a: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/>
                        </a:rPr>
                        <a:t> Asistencia telefónica y por correo electrónico</a:t>
                      </a: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6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309654" y="5000636"/>
            <a:ext cx="59189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*</a:t>
            </a: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 ha planificado realizar, a lo menos, cuatro reuniones grupales (una de ellas por medio de videoconferencia). 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b="1" dirty="0">
                <a:solidFill>
                  <a:srgbClr val="006CB7"/>
                </a:solidFill>
                <a:ea typeface="ヒラギノ角ゴ Pro W3" charset="-128"/>
                <a:cs typeface="Verdana"/>
              </a:rPr>
              <a:t>PROCESO DE SEGUIMIENTO 2017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07569" y="1628800"/>
            <a:ext cx="7572428" cy="4214841"/>
          </a:xfrm>
        </p:spPr>
        <p:txBody>
          <a:bodyPr/>
          <a:lstStyle/>
          <a:p>
            <a:pPr marL="0" indent="0" algn="just">
              <a:buNone/>
            </a:pPr>
            <a:r>
              <a:rPr lang="es-CL" sz="2400" dirty="0">
                <a:solidFill>
                  <a:srgbClr val="002060"/>
                </a:solidFill>
                <a:cs typeface="Arial" pitchFamily="34" charset="0"/>
              </a:rPr>
              <a:t>Se solicitará información, durante el mes de julio de 2017, referida a:</a:t>
            </a:r>
          </a:p>
          <a:p>
            <a:pPr marL="449263" indent="-449263" algn="just">
              <a:buFont typeface="Wingdings" pitchFamily="2" charset="2"/>
              <a:buChar char="§"/>
            </a:pPr>
            <a:r>
              <a:rPr lang="es-CL" sz="2400" dirty="0">
                <a:solidFill>
                  <a:srgbClr val="002060"/>
                </a:solidFill>
                <a:cs typeface="Arial" pitchFamily="34" charset="0"/>
              </a:rPr>
              <a:t>La tasa de accidentabilidad por accidentes de trabajo y sus medios de verificación. Fecha de corte de la información de la tasa de accidentabilidad: 30 de junio 2017.</a:t>
            </a:r>
          </a:p>
          <a:p>
            <a:pPr marL="449263" indent="-449263" algn="just">
              <a:buFont typeface="Wingdings" pitchFamily="2" charset="2"/>
              <a:buChar char="§"/>
            </a:pPr>
            <a:r>
              <a:rPr lang="es-CL" sz="2400" dirty="0">
                <a:solidFill>
                  <a:srgbClr val="002060"/>
                </a:solidFill>
                <a:cs typeface="Arial" pitchFamily="34" charset="0"/>
              </a:rPr>
              <a:t>El procedimiento de actuación frente a la ocurrencia de accidentes del trabajo.</a:t>
            </a:r>
          </a:p>
          <a:p>
            <a:pPr marL="449263" indent="-449263" algn="just">
              <a:buFont typeface="Wingdings" pitchFamily="2" charset="2"/>
              <a:buChar char="§"/>
            </a:pPr>
            <a:r>
              <a:rPr lang="es-CL" sz="2400" dirty="0">
                <a:solidFill>
                  <a:srgbClr val="002060"/>
                </a:solidFill>
                <a:cs typeface="Arial" pitchFamily="34" charset="0"/>
              </a:rPr>
              <a:t>Registro del procedimiento de actuación frente a la ocurrencia de accidentes del trabajo.</a:t>
            </a:r>
          </a:p>
          <a:p>
            <a:pPr marL="449263" indent="-449263" algn="just">
              <a:buNone/>
            </a:pPr>
            <a:endParaRPr lang="es-CL" sz="2400" dirty="0">
              <a:solidFill>
                <a:srgbClr val="002060"/>
              </a:solidFill>
              <a:cs typeface="Arial" pitchFamily="34" charset="0"/>
            </a:endParaRPr>
          </a:p>
          <a:p>
            <a:pPr marL="449263" indent="-449263" algn="just">
              <a:buNone/>
            </a:pPr>
            <a:endParaRPr lang="es-CL" sz="2400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7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81358" y="1857365"/>
            <a:ext cx="1184273" cy="307777"/>
          </a:xfrm>
          <a:prstGeom prst="rect">
            <a:avLst/>
          </a:prstGeom>
          <a:ln cap="flat">
            <a:solidFill>
              <a:srgbClr val="41414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400" b="1" dirty="0">
                <a:solidFill>
                  <a:srgbClr val="002060"/>
                </a:solidFill>
                <a:latin typeface="Verdana" pitchFamily="34" charset="0"/>
              </a:rPr>
              <a:t>Servicio</a:t>
            </a:r>
            <a:endParaRPr lang="es-ES" sz="14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67439" y="1857367"/>
            <a:ext cx="1571636" cy="307777"/>
          </a:xfrm>
          <a:prstGeom prst="rect">
            <a:avLst/>
          </a:prstGeom>
          <a:ln>
            <a:solidFill>
              <a:srgbClr val="41414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400" b="1" dirty="0">
                <a:solidFill>
                  <a:srgbClr val="002060"/>
                </a:solidFill>
                <a:latin typeface="Verdana" pitchFamily="34" charset="0"/>
              </a:rPr>
              <a:t>Funcionarios</a:t>
            </a:r>
            <a:endParaRPr lang="es-ES" sz="14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3429000" y="2265350"/>
            <a:ext cx="607608" cy="920992"/>
          </a:xfrm>
          <a:prstGeom prst="line">
            <a:avLst/>
          </a:prstGeom>
          <a:ln>
            <a:solidFill>
              <a:srgbClr val="454545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s-CL" sz="1200">
              <a:latin typeface="Verdana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3381356" y="3529469"/>
            <a:ext cx="666736" cy="1011257"/>
          </a:xfrm>
          <a:prstGeom prst="line">
            <a:avLst/>
          </a:prstGeom>
          <a:ln>
            <a:solidFill>
              <a:srgbClr val="454545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s-CL" sz="1200">
              <a:latin typeface="Verdana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67242" y="1928802"/>
            <a:ext cx="145432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900" b="1" dirty="0">
                <a:solidFill>
                  <a:srgbClr val="002060"/>
                </a:solidFill>
                <a:latin typeface="Verdana" pitchFamily="34" charset="0"/>
              </a:rPr>
              <a:t>Aprueba y difunde</a:t>
            </a:r>
            <a:endParaRPr lang="es-ES" sz="9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452928" y="2383223"/>
            <a:ext cx="3571899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s-MX" sz="1200" dirty="0">
              <a:solidFill>
                <a:srgbClr val="002060"/>
              </a:solidFill>
              <a:latin typeface="+mn-lt"/>
            </a:endParaRPr>
          </a:p>
          <a:p>
            <a:pPr algn="just">
              <a:buFontTx/>
              <a:buChar char="•"/>
            </a:pPr>
            <a:r>
              <a:rPr lang="es-MX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MX" sz="1400" dirty="0">
                <a:solidFill>
                  <a:srgbClr val="002060"/>
                </a:solidFill>
                <a:latin typeface="+mn-lt"/>
              </a:rPr>
              <a:t>Diagnóstico de situación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Planificación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Programación de actividades 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Ejecución y Seguimiento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Evaluación de Resultados 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Programación Recomendaciones</a:t>
            </a:r>
          </a:p>
          <a:p>
            <a:pPr algn="just">
              <a:buFontTx/>
              <a:buChar char="•"/>
            </a:pPr>
            <a:endParaRPr lang="es-MX" sz="1400" dirty="0">
              <a:solidFill>
                <a:srgbClr val="002060"/>
              </a:solidFill>
              <a:latin typeface="+mn-lt"/>
            </a:endParaRP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Plan de Emergencia actualizado.</a:t>
            </a:r>
            <a:endParaRPr lang="es-ES" sz="1400" dirty="0">
              <a:solidFill>
                <a:srgbClr val="002060"/>
              </a:solidFill>
              <a:latin typeface="+mn-lt"/>
            </a:endParaRP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Procedimiento de actuación </a:t>
            </a:r>
            <a:r>
              <a:rPr lang="es-MX" sz="1400" dirty="0" err="1">
                <a:solidFill>
                  <a:srgbClr val="002060"/>
                </a:solidFill>
                <a:latin typeface="+mn-lt"/>
              </a:rPr>
              <a:t>Acc</a:t>
            </a:r>
            <a:r>
              <a:rPr lang="es-MX" sz="1400" dirty="0">
                <a:solidFill>
                  <a:srgbClr val="002060"/>
                </a:solidFill>
                <a:latin typeface="+mn-lt"/>
              </a:rPr>
              <a:t>. del Trabajo</a:t>
            </a:r>
          </a:p>
          <a:p>
            <a:pPr algn="just"/>
            <a:endParaRPr lang="es-ES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167041" y="4714884"/>
            <a:ext cx="3253235" cy="523220"/>
          </a:xfrm>
          <a:prstGeom prst="rect">
            <a:avLst/>
          </a:prstGeom>
          <a:ln>
            <a:solidFill>
              <a:srgbClr val="41414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MX" sz="1400" b="1" dirty="0">
                <a:solidFill>
                  <a:srgbClr val="002060"/>
                </a:solidFill>
                <a:latin typeface="Verdana" pitchFamily="34" charset="0"/>
              </a:rPr>
              <a:t>Comités Paritarios H y S</a:t>
            </a:r>
          </a:p>
          <a:p>
            <a:pPr>
              <a:defRPr/>
            </a:pPr>
            <a:r>
              <a:rPr lang="es-MX" sz="1400" b="1" dirty="0">
                <a:solidFill>
                  <a:srgbClr val="002060"/>
                </a:solidFill>
                <a:latin typeface="Verdana" pitchFamily="34" charset="0"/>
              </a:rPr>
              <a:t>Encargado</a:t>
            </a:r>
            <a:endParaRPr lang="es-ES" sz="14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809722" y="3143248"/>
            <a:ext cx="1760537" cy="400110"/>
          </a:xfrm>
          <a:prstGeom prst="rect">
            <a:avLst/>
          </a:prstGeom>
          <a:ln>
            <a:solidFill>
              <a:srgbClr val="41414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SHSYMAT</a:t>
            </a: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18" name="17 Flecha circular"/>
          <p:cNvSpPr/>
          <p:nvPr/>
        </p:nvSpPr>
        <p:spPr>
          <a:xfrm>
            <a:off x="3667110" y="2857496"/>
            <a:ext cx="886101" cy="80176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46574"/>
              <a:gd name="adj5" fmla="val 125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1200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8338475" y="3399972"/>
            <a:ext cx="6762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9024959" y="321468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i="1" dirty="0">
                <a:solidFill>
                  <a:srgbClr val="002060"/>
                </a:solidFill>
              </a:rPr>
              <a:t>Indicadores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4667240" y="2214554"/>
            <a:ext cx="13573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5400000">
            <a:off x="5775323" y="3393281"/>
            <a:ext cx="4214048" cy="7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>
            <a:off x="6631784" y="3392487"/>
            <a:ext cx="4214048" cy="7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381885" y="5643581"/>
            <a:ext cx="928695" cy="2769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dirty="0">
                <a:solidFill>
                  <a:srgbClr val="002060"/>
                </a:solidFill>
                <a:latin typeface="Verdana" pitchFamily="34" charset="0"/>
              </a:rPr>
              <a:t>Año 2011</a:t>
            </a:r>
            <a:endParaRPr lang="es-ES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453454" y="5643581"/>
            <a:ext cx="928695" cy="2769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dirty="0">
                <a:solidFill>
                  <a:srgbClr val="002060"/>
                </a:solidFill>
                <a:latin typeface="Verdana" pitchFamily="34" charset="0"/>
              </a:rPr>
              <a:t>Año 2015</a:t>
            </a:r>
            <a:endParaRPr lang="es-ES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083901" y="285731"/>
            <a:ext cx="8584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ES" sz="28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SISTEMA HIGIENE, SEGURIDAD Y MEJORAMIENTO DE AMBIENTES DE TRABAJO (SHSYMAT)</a:t>
            </a:r>
          </a:p>
        </p:txBody>
      </p:sp>
    </p:spTree>
    <p:extLst>
      <p:ext uri="{BB962C8B-B14F-4D97-AF65-F5344CB8AC3E}">
        <p14:creationId xmlns:p14="http://schemas.microsoft.com/office/powerpoint/2010/main" val="3096693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753999" y="26065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ES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SISTEMA HIGIENE Y SEGURIDAD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4588" y="2276875"/>
            <a:ext cx="7558087" cy="16335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s-ES_tradnl" altLang="es-CL" sz="2400" dirty="0">
                <a:solidFill>
                  <a:srgbClr val="000066"/>
                </a:solidFill>
              </a:rPr>
              <a:t>Teléfono de contacto: 02-2337 1897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es-ES_tradnl" altLang="es-CL" sz="2400" dirty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es-ES_tradnl" altLang="es-CL" sz="2400" dirty="0">
                <a:solidFill>
                  <a:srgbClr val="000066"/>
                </a:solidFill>
              </a:rPr>
              <a:t>Correo electrónico: pmg@suseso.cl</a:t>
            </a:r>
            <a:endParaRPr lang="es-ES" altLang="es-CL" sz="2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79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80347" y="1484784"/>
            <a:ext cx="75608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s-CL" dirty="0"/>
              <a:t>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7605033" y="3521908"/>
            <a:ext cx="3472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s-ES" sz="4000" b="1" dirty="0">
                <a:solidFill>
                  <a:srgbClr val="2E6CB8"/>
                </a:solidFill>
                <a:latin typeface="+mj-lt"/>
                <a:ea typeface="ヒラギノ角ゴ Pro W3"/>
                <a:cs typeface="ヒラギノ角ゴ Pro W3"/>
              </a:rPr>
              <a:t>GRACIAS</a:t>
            </a:r>
            <a:endParaRPr lang="es-CL" sz="4000" b="1" dirty="0">
              <a:solidFill>
                <a:srgbClr val="2E6CB8"/>
              </a:solidFill>
              <a:latin typeface="+mj-lt"/>
              <a:ea typeface="ヒラギノ角ゴ Pro W3"/>
              <a:cs typeface="ヒラギノ角ゴ Pro W3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53999" y="26064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7" name="Picture 8" descr="C:\Users\agutierrez\Documents\Alvaro\SUSESO\logo suses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5" y="4221163"/>
            <a:ext cx="19716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05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00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2095472" y="1071546"/>
            <a:ext cx="7643866" cy="39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1414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ヒラギノ角ゴ Pro W3"/>
                <a:cs typeface="ヒラギノ角ゴ Pro W3"/>
              </a:rPr>
              <a:t>“...Estos sistemas de gestión corresponden a tareas regulares de los servicios públicos ya implementados en años anteriores, que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ヒラギノ角ゴ Pro W3"/>
                <a:cs typeface="ヒラギノ角ゴ Pro W3"/>
              </a:rPr>
              <a:t>deberán continuar desarrollándose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ヒラギノ角ゴ Pro W3"/>
                <a:cs typeface="ヒラギノ角ゴ Pro W3"/>
              </a:rPr>
              <a:t>, pero ya no ligados al incentivo de remuneración. Asimismo, y no obstante el mencionado egreso, los referidos sistemas continuarán siendo monitoreados en el marco de otros mecanismos de la Administración del Estado”. Oficio Circular N° 52, de 8 de octubre de 2010, de Min Interior, Hacienda y SEGPRES.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14141"/>
              </a:buClr>
              <a:buSzTx/>
              <a:buFont typeface="Arial" pitchFamily="34" charset="0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ヒラギノ角ゴ Pro W3"/>
              <a:cs typeface="ヒラギノ角ゴ Pro W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ヒラギノ角ゴ Pro W3"/>
              <a:cs typeface="ヒラギノ角ゴ Pro W3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3202" y="381000"/>
            <a:ext cx="10886017" cy="914400"/>
          </a:xfrm>
        </p:spPr>
        <p:txBody>
          <a:bodyPr/>
          <a:lstStyle/>
          <a:p>
            <a:pPr algn="ctr"/>
            <a:r>
              <a:rPr lang="es-ES_tradnl" sz="2800" dirty="0">
                <a:solidFill>
                  <a:srgbClr val="0070C0"/>
                </a:solidFill>
                <a:latin typeface="+mn-lt"/>
                <a:ea typeface="ヒラギノ角ゴ Pro W3"/>
                <a:cs typeface="Verdana" pitchFamily="34" charset="0"/>
              </a:rPr>
              <a:t>Sistemas </a:t>
            </a:r>
            <a:r>
              <a:rPr lang="es-ES_tradnl" sz="2800" dirty="0">
                <a:solidFill>
                  <a:srgbClr val="006CB7"/>
                </a:solidFill>
                <a:latin typeface="+mn-lt"/>
                <a:ea typeface="ヒラギノ角ゴ Pro W3"/>
                <a:cs typeface="Verdana" pitchFamily="34" charset="0"/>
              </a:rPr>
              <a:t>que</a:t>
            </a:r>
            <a:r>
              <a:rPr lang="es-ES_tradnl" sz="2800" dirty="0">
                <a:solidFill>
                  <a:srgbClr val="0070C0"/>
                </a:solidFill>
                <a:latin typeface="+mn-lt"/>
                <a:ea typeface="ヒラギノ角ゴ Pro W3"/>
                <a:cs typeface="Verdana" pitchFamily="34" charset="0"/>
              </a:rPr>
              <a:t> Egresan del PMG año 2011</a:t>
            </a:r>
            <a:endParaRPr lang="es-CL" sz="2800" dirty="0">
              <a:solidFill>
                <a:srgbClr val="0070C0"/>
              </a:solidFill>
              <a:latin typeface="+mn-lt"/>
              <a:ea typeface="ヒラギノ角ゴ Pro W3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2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00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660266" y="728529"/>
            <a:ext cx="9697302" cy="872068"/>
          </a:xfrm>
          <a:solidFill>
            <a:schemeClr val="bg1">
              <a:lumMod val="9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MX" sz="2400" dirty="0">
                <a:solidFill>
                  <a:srgbClr val="006CB7"/>
                </a:solidFill>
              </a:rPr>
              <a:t>Obligaciones </a:t>
            </a:r>
            <a:r>
              <a:rPr lang="es-CL" sz="2400" dirty="0">
                <a:solidFill>
                  <a:srgbClr val="006CB7"/>
                </a:solidFill>
              </a:rPr>
              <a:t>en materia de seguridad y salud en el trabajo</a:t>
            </a:r>
            <a:br>
              <a:rPr lang="es-MX" sz="1800" b="1" dirty="0">
                <a:solidFill>
                  <a:srgbClr val="006CB7"/>
                </a:solidFill>
                <a:latin typeface="Verdana" pitchFamily="34" charset="0"/>
              </a:rPr>
            </a:br>
            <a:endParaRPr lang="es-CL" sz="1800" b="1" dirty="0">
              <a:solidFill>
                <a:srgbClr val="006CB7"/>
              </a:solidFill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1952596" y="1928802"/>
          <a:ext cx="885831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7482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81358" y="1857365"/>
            <a:ext cx="1184273" cy="307777"/>
          </a:xfrm>
          <a:prstGeom prst="rect">
            <a:avLst/>
          </a:prstGeom>
          <a:ln cap="flat">
            <a:solidFill>
              <a:srgbClr val="41414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400" b="1" dirty="0">
                <a:solidFill>
                  <a:srgbClr val="002060"/>
                </a:solidFill>
                <a:latin typeface="Verdana" pitchFamily="34" charset="0"/>
              </a:rPr>
              <a:t>Servicio</a:t>
            </a:r>
            <a:endParaRPr lang="es-ES" sz="14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67439" y="1857367"/>
            <a:ext cx="1571636" cy="307777"/>
          </a:xfrm>
          <a:prstGeom prst="rect">
            <a:avLst/>
          </a:prstGeom>
          <a:ln>
            <a:solidFill>
              <a:srgbClr val="41414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400" b="1" dirty="0">
                <a:solidFill>
                  <a:srgbClr val="002060"/>
                </a:solidFill>
                <a:latin typeface="Verdana" pitchFamily="34" charset="0"/>
              </a:rPr>
              <a:t>Funcionarios</a:t>
            </a:r>
            <a:endParaRPr lang="es-ES" sz="14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3429000" y="2265350"/>
            <a:ext cx="607608" cy="920992"/>
          </a:xfrm>
          <a:prstGeom prst="line">
            <a:avLst/>
          </a:prstGeom>
          <a:ln>
            <a:solidFill>
              <a:srgbClr val="454545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s-CL" sz="1200">
              <a:latin typeface="Verdana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3381356" y="3529469"/>
            <a:ext cx="666736" cy="1011257"/>
          </a:xfrm>
          <a:prstGeom prst="line">
            <a:avLst/>
          </a:prstGeom>
          <a:ln>
            <a:solidFill>
              <a:srgbClr val="454545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s-CL" sz="1200">
              <a:latin typeface="Verdana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67242" y="1928802"/>
            <a:ext cx="145432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900" b="1" dirty="0">
                <a:solidFill>
                  <a:srgbClr val="002060"/>
                </a:solidFill>
                <a:latin typeface="Verdana" pitchFamily="34" charset="0"/>
              </a:rPr>
              <a:t>Aprueba y difunde</a:t>
            </a:r>
            <a:endParaRPr lang="es-ES" sz="9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452928" y="2383223"/>
            <a:ext cx="3571899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s-MX" sz="1200" dirty="0">
              <a:solidFill>
                <a:srgbClr val="002060"/>
              </a:solidFill>
              <a:latin typeface="+mn-lt"/>
            </a:endParaRPr>
          </a:p>
          <a:p>
            <a:pPr algn="just">
              <a:buFontTx/>
              <a:buChar char="•"/>
            </a:pPr>
            <a:r>
              <a:rPr lang="es-MX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MX" sz="1400" dirty="0">
                <a:solidFill>
                  <a:srgbClr val="002060"/>
                </a:solidFill>
                <a:latin typeface="+mn-lt"/>
              </a:rPr>
              <a:t>Diagnóstico de situación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Planificación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Programación de actividades 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Ejecución y Seguimiento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Evaluación de Resultados </a:t>
            </a: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Programación Recomendaciones</a:t>
            </a:r>
          </a:p>
          <a:p>
            <a:pPr algn="just">
              <a:buFontTx/>
              <a:buChar char="•"/>
            </a:pPr>
            <a:endParaRPr lang="es-MX" sz="1400" dirty="0">
              <a:solidFill>
                <a:srgbClr val="002060"/>
              </a:solidFill>
              <a:latin typeface="+mn-lt"/>
            </a:endParaRP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Plan de Emergencia actualizado.</a:t>
            </a:r>
            <a:endParaRPr lang="es-ES" sz="1400" dirty="0">
              <a:solidFill>
                <a:srgbClr val="002060"/>
              </a:solidFill>
              <a:latin typeface="+mn-lt"/>
            </a:endParaRPr>
          </a:p>
          <a:p>
            <a:pPr algn="just">
              <a:buFontTx/>
              <a:buChar char="•"/>
            </a:pPr>
            <a:r>
              <a:rPr lang="es-MX" sz="1400" dirty="0">
                <a:solidFill>
                  <a:srgbClr val="002060"/>
                </a:solidFill>
                <a:latin typeface="+mn-lt"/>
              </a:rPr>
              <a:t> Procedimiento de actuación </a:t>
            </a:r>
            <a:r>
              <a:rPr lang="es-MX" sz="1400" dirty="0" err="1">
                <a:solidFill>
                  <a:srgbClr val="002060"/>
                </a:solidFill>
                <a:latin typeface="+mn-lt"/>
              </a:rPr>
              <a:t>Acc</a:t>
            </a:r>
            <a:r>
              <a:rPr lang="es-MX" sz="1400" dirty="0">
                <a:solidFill>
                  <a:srgbClr val="002060"/>
                </a:solidFill>
                <a:latin typeface="+mn-lt"/>
              </a:rPr>
              <a:t>. del Trabajo</a:t>
            </a:r>
          </a:p>
          <a:p>
            <a:pPr algn="just"/>
            <a:endParaRPr lang="es-ES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167041" y="4714884"/>
            <a:ext cx="3253235" cy="523220"/>
          </a:xfrm>
          <a:prstGeom prst="rect">
            <a:avLst/>
          </a:prstGeom>
          <a:ln>
            <a:solidFill>
              <a:srgbClr val="41414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MX" sz="1400" b="1" dirty="0">
                <a:solidFill>
                  <a:srgbClr val="002060"/>
                </a:solidFill>
                <a:latin typeface="Verdana" pitchFamily="34" charset="0"/>
              </a:rPr>
              <a:t>Comités Paritarios H y S</a:t>
            </a:r>
          </a:p>
          <a:p>
            <a:pPr>
              <a:defRPr/>
            </a:pPr>
            <a:r>
              <a:rPr lang="es-MX" sz="1400" b="1" dirty="0">
                <a:solidFill>
                  <a:srgbClr val="002060"/>
                </a:solidFill>
                <a:latin typeface="Verdana" pitchFamily="34" charset="0"/>
              </a:rPr>
              <a:t>Encargado</a:t>
            </a:r>
            <a:endParaRPr lang="es-ES" sz="14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809722" y="3143248"/>
            <a:ext cx="1760537" cy="400110"/>
          </a:xfrm>
          <a:prstGeom prst="rect">
            <a:avLst/>
          </a:prstGeom>
          <a:ln>
            <a:solidFill>
              <a:srgbClr val="41414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SHSYMAT</a:t>
            </a: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18" name="17 Flecha circular"/>
          <p:cNvSpPr/>
          <p:nvPr/>
        </p:nvSpPr>
        <p:spPr>
          <a:xfrm>
            <a:off x="3667110" y="2857496"/>
            <a:ext cx="886101" cy="80176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46574"/>
              <a:gd name="adj5" fmla="val 125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1200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8338475" y="3399972"/>
            <a:ext cx="6762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9024959" y="321468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i="1" dirty="0">
                <a:solidFill>
                  <a:srgbClr val="002060"/>
                </a:solidFill>
              </a:rPr>
              <a:t>Indicadores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4667240" y="2214554"/>
            <a:ext cx="13573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5400000">
            <a:off x="5775323" y="3393281"/>
            <a:ext cx="4214048" cy="7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>
            <a:off x="6631784" y="3392487"/>
            <a:ext cx="4214048" cy="7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381885" y="5643581"/>
            <a:ext cx="928695" cy="2769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dirty="0">
                <a:solidFill>
                  <a:srgbClr val="002060"/>
                </a:solidFill>
                <a:latin typeface="Verdana" pitchFamily="34" charset="0"/>
              </a:rPr>
              <a:t>Año 2011</a:t>
            </a:r>
            <a:endParaRPr lang="es-ES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453454" y="5643581"/>
            <a:ext cx="928695" cy="2769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dirty="0">
                <a:solidFill>
                  <a:srgbClr val="002060"/>
                </a:solidFill>
                <a:latin typeface="Verdana" pitchFamily="34" charset="0"/>
              </a:rPr>
              <a:t>Año 2015</a:t>
            </a:r>
            <a:endParaRPr lang="es-ES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083901" y="285731"/>
            <a:ext cx="8584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ES" sz="28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SISTEMA HIGIENE, SEGURIDAD Y MEJORAMIENTO DE AMBIENTES DE TRABAJO (SHSYMAT)</a:t>
            </a:r>
          </a:p>
        </p:txBody>
      </p:sp>
      <p:sp>
        <p:nvSpPr>
          <p:cNvPr id="25" name="24 Elipse"/>
          <p:cNvSpPr/>
          <p:nvPr/>
        </p:nvSpPr>
        <p:spPr>
          <a:xfrm>
            <a:off x="8167702" y="2928934"/>
            <a:ext cx="2786082" cy="10001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669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00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080166" y="845426"/>
            <a:ext cx="7844609" cy="58602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rgbClr val="006CB7"/>
                </a:solidFill>
                <a:latin typeface="+mn-lt"/>
                <a:ea typeface="ヒラギノ角ゴ Pro W3" charset="-128"/>
                <a:cs typeface="ヒラギノ角ゴ Pro W3" charset="-128"/>
              </a:rPr>
              <a:t>S</a:t>
            </a:r>
            <a:r>
              <a:rPr lang="es-CL" sz="2200" b="1" dirty="0" err="1">
                <a:solidFill>
                  <a:srgbClr val="006CB7"/>
                </a:solidFill>
                <a:latin typeface="+mn-lt"/>
              </a:rPr>
              <a:t>istema</a:t>
            </a:r>
            <a:r>
              <a:rPr lang="es-CL" sz="2200" b="1" dirty="0">
                <a:solidFill>
                  <a:srgbClr val="006CB7"/>
                </a:solidFill>
                <a:latin typeface="+mn-lt"/>
              </a:rPr>
              <a:t> de Monitoreo del Desempeño Institucional </a:t>
            </a:r>
          </a:p>
          <a:p>
            <a:pPr algn="just">
              <a:spcAft>
                <a:spcPts val="600"/>
              </a:spcAft>
            </a:pPr>
            <a:endParaRPr lang="es-CL" sz="2000" dirty="0">
              <a:latin typeface="+mn-lt"/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Tx/>
              <a:buChar char="-"/>
            </a:pPr>
            <a:r>
              <a:rPr lang="es-CL" b="1" dirty="0">
                <a:solidFill>
                  <a:srgbClr val="002060"/>
                </a:solidFill>
                <a:latin typeface="+mn-lt"/>
              </a:rPr>
              <a:t>Objetivo de gestión 1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: sobre metas de los indicadores de desempeño de </a:t>
            </a:r>
            <a:r>
              <a:rPr lang="es-CL" u="sng" dirty="0">
                <a:solidFill>
                  <a:srgbClr val="002060"/>
                </a:solidFill>
                <a:latin typeface="+mn-lt"/>
              </a:rPr>
              <a:t>productos estratégicos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. </a:t>
            </a: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Tx/>
              <a:buChar char="-"/>
            </a:pPr>
            <a:r>
              <a:rPr lang="es-CL" b="1" dirty="0">
                <a:solidFill>
                  <a:srgbClr val="002060"/>
                </a:solidFill>
                <a:latin typeface="+mn-lt"/>
              </a:rPr>
              <a:t>Objetivo de gestión 2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: obligatorio y consiste en </a:t>
            </a:r>
            <a:r>
              <a:rPr lang="es-CL" dirty="0">
                <a:solidFill>
                  <a:srgbClr val="C00000"/>
                </a:solidFill>
                <a:latin typeface="+mn-lt"/>
              </a:rPr>
              <a:t>medir e informar 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a las respectivas redes de expertos y DIPRES los datos efectivos al 31 de diciembre de 2017, de los </a:t>
            </a:r>
            <a:r>
              <a:rPr lang="es-CL" u="sng" dirty="0">
                <a:solidFill>
                  <a:srgbClr val="002060"/>
                </a:solidFill>
                <a:latin typeface="+mn-lt"/>
              </a:rPr>
              <a:t>indicadores Transversales 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definidos en el Programa Marco por el Comité Tri-ministerial, para el año 2017.</a:t>
            </a: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Tx/>
              <a:buChar char="-"/>
            </a:pPr>
            <a:r>
              <a:rPr lang="es-CL" b="1" dirty="0">
                <a:solidFill>
                  <a:srgbClr val="002060"/>
                </a:solidFill>
                <a:latin typeface="+mn-lt"/>
              </a:rPr>
              <a:t>Objetivo de gestión 3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: voluntario y consiste en evaluar el resultado de los indicadores transversales seleccionados del Programa Marco, por el Comité Tri-ministerial para el año 2017, cumpliendo las metas entre un 75% y 100%, siempre que el compromiso signifique una mejora de su desempeño y cuente con valores efectivos como mínimo para el año 2014, 2015 y el primer semestre de 2016, constituyendo dichos valores la línea base. </a:t>
            </a: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Tx/>
              <a:buChar char="-"/>
            </a:pPr>
            <a:r>
              <a:rPr lang="es-CL" b="1" dirty="0">
                <a:solidFill>
                  <a:srgbClr val="002060"/>
                </a:solidFill>
                <a:latin typeface="+mn-lt"/>
              </a:rPr>
              <a:t>Objetivo de gestión 4: 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obligatorio y consiste en </a:t>
            </a:r>
            <a:r>
              <a:rPr lang="es-CL" dirty="0">
                <a:solidFill>
                  <a:srgbClr val="C00000"/>
                </a:solidFill>
                <a:latin typeface="+mn-lt"/>
              </a:rPr>
              <a:t>publicar</a:t>
            </a:r>
            <a:r>
              <a:rPr lang="es-CL" dirty="0">
                <a:solidFill>
                  <a:srgbClr val="000066"/>
                </a:solidFill>
                <a:latin typeface="+mn-lt"/>
              </a:rPr>
              <a:t> la formulación  de los compromisos del año 2017 y los resultados del año 2016.</a:t>
            </a:r>
          </a:p>
          <a:p>
            <a:pPr marL="342900" indent="-342900" algn="just">
              <a:lnSpc>
                <a:spcPct val="114000"/>
              </a:lnSpc>
              <a:spcAft>
                <a:spcPts val="1800"/>
              </a:spcAft>
              <a:buFontTx/>
              <a:buChar char="-"/>
            </a:pPr>
            <a:endParaRPr lang="es-CL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53999" y="26065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ES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SISTEMA HIGIENE Y SEGURIDAD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67608" y="6458383"/>
            <a:ext cx="7143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algn="just" eaLnBrk="0" hangingPunct="0">
              <a:spcAft>
                <a:spcPts val="600"/>
              </a:spcAft>
              <a:defRPr/>
            </a:pPr>
            <a:r>
              <a:rPr lang="es-CL" sz="1100" dirty="0">
                <a:solidFill>
                  <a:srgbClr val="002060"/>
                </a:solidFill>
              </a:rPr>
              <a:t>Fuente: Programa Marco del PMG 2017 (Decreto Exento 290, de agosto 2016, Min. Hacienda)</a:t>
            </a:r>
            <a:endParaRPr lang="es-CL" sz="1100" i="1" dirty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574827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00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381224" y="1857364"/>
            <a:ext cx="7358115" cy="26007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Aft>
                <a:spcPts val="600"/>
              </a:spcAft>
              <a:defRPr/>
            </a:pPr>
            <a:endParaRPr lang="es-ES" b="1" i="1" dirty="0">
              <a:latin typeface="+mn-lt"/>
              <a:ea typeface="ヒラギノ角ゴ Pro W3"/>
            </a:endParaRPr>
          </a:p>
          <a:p>
            <a:pPr marL="449263" indent="-274638" algn="just" eaLnBrk="0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b="1" dirty="0">
                <a:solidFill>
                  <a:srgbClr val="002060"/>
                </a:solidFill>
                <a:latin typeface="+mn-lt"/>
                <a:ea typeface="ヒラギノ角ゴ Pro W3" charset="-128"/>
                <a:cs typeface="ヒラギノ角ゴ Pro W3" charset="-128"/>
              </a:rPr>
              <a:t>Tasa de accidentabilidad por accidentes del trabajo </a:t>
            </a:r>
            <a:endParaRPr lang="es-CL" sz="2400" b="1" i="1" dirty="0">
              <a:solidFill>
                <a:srgbClr val="002060"/>
              </a:solidFill>
              <a:latin typeface="+mn-lt"/>
              <a:ea typeface="ヒラギノ角ゴ Pro W3"/>
            </a:endParaRPr>
          </a:p>
          <a:p>
            <a:pPr marL="536575" algn="just" eaLnBrk="0" hangingPunct="0">
              <a:spcAft>
                <a:spcPts val="600"/>
              </a:spcAft>
              <a:defRPr/>
            </a:pPr>
            <a:r>
              <a:rPr lang="es-CL" sz="1400" i="1" dirty="0">
                <a:solidFill>
                  <a:schemeClr val="accent1">
                    <a:lumMod val="75000"/>
                  </a:schemeClr>
                </a:solidFill>
                <a:ea typeface="ヒラギノ角ゴ Pro W3"/>
              </a:rPr>
              <a:t>(</a:t>
            </a:r>
            <a:r>
              <a:rPr lang="es-CL" sz="1600" i="1" dirty="0">
                <a:solidFill>
                  <a:schemeClr val="accent1">
                    <a:lumMod val="75000"/>
                  </a:schemeClr>
                </a:solidFill>
                <a:ea typeface="ヒラギノ角ゴ Pro W3"/>
              </a:rPr>
              <a:t>Número de Accidentes del Trabajo ocurridos en el año t/ Promedio anual de trabajadores en el año t)*100</a:t>
            </a:r>
            <a:r>
              <a:rPr lang="es-CL" sz="1600" i="1" dirty="0">
                <a:solidFill>
                  <a:srgbClr val="0070C0"/>
                </a:solidFill>
                <a:ea typeface="ヒラギノ角ゴ Pro W3"/>
              </a:rPr>
              <a:t> </a:t>
            </a:r>
            <a:endParaRPr lang="es-ES" sz="1400" i="1" dirty="0">
              <a:solidFill>
                <a:srgbClr val="0070C0"/>
              </a:solidFill>
              <a:ea typeface="ヒラギノ角ゴ Pro W3"/>
            </a:endParaRPr>
          </a:p>
          <a:p>
            <a:pPr marL="536575" algn="just" eaLnBrk="0" hangingPunct="0">
              <a:spcAft>
                <a:spcPts val="600"/>
              </a:spcAft>
              <a:defRPr/>
            </a:pPr>
            <a:endParaRPr lang="es-CL" sz="1400" i="1" dirty="0">
              <a:solidFill>
                <a:schemeClr val="accent1">
                  <a:lumMod val="75000"/>
                </a:schemeClr>
              </a:solidFill>
              <a:ea typeface="ヒラギノ角ゴ Pro W3"/>
            </a:endParaRPr>
          </a:p>
          <a:p>
            <a:pPr marL="536575" algn="just" eaLnBrk="0" hangingPunct="0">
              <a:spcAft>
                <a:spcPts val="600"/>
              </a:spcAft>
              <a:defRPr/>
            </a:pPr>
            <a:endParaRPr lang="es-CL" sz="1400" i="1" dirty="0">
              <a:solidFill>
                <a:schemeClr val="accent1">
                  <a:lumMod val="75000"/>
                </a:schemeClr>
              </a:solidFill>
              <a:ea typeface="ヒラギノ角ゴ Pro W3"/>
            </a:endParaRPr>
          </a:p>
          <a:p>
            <a:pPr marL="536575" algn="just" eaLnBrk="0" hangingPunct="0">
              <a:spcAft>
                <a:spcPts val="600"/>
              </a:spcAft>
              <a:defRPr/>
            </a:pPr>
            <a:endParaRPr lang="es-CL" sz="1400" i="1" dirty="0">
              <a:solidFill>
                <a:schemeClr val="accent1">
                  <a:lumMod val="75000"/>
                </a:schemeClr>
              </a:solidFill>
              <a:ea typeface="ヒラギノ角ゴ Pro W3"/>
            </a:endParaRPr>
          </a:p>
          <a:p>
            <a:pPr marL="536575" algn="just" eaLnBrk="0" hangingPunct="0">
              <a:spcAft>
                <a:spcPts val="600"/>
              </a:spcAft>
              <a:defRPr/>
            </a:pPr>
            <a:endParaRPr lang="es-CL" sz="1200" i="1" dirty="0">
              <a:solidFill>
                <a:schemeClr val="accent1">
                  <a:lumMod val="75000"/>
                </a:schemeClr>
              </a:solidFill>
              <a:latin typeface="+mn-lt"/>
              <a:ea typeface="ヒラギノ角ゴ Pro W3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53999" y="26065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ES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SISTEMA HIGIENE Y SEGURIDAD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381224" y="4458076"/>
            <a:ext cx="7143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algn="just" eaLnBrk="0" hangingPunct="0">
              <a:spcAft>
                <a:spcPts val="600"/>
              </a:spcAft>
              <a:defRPr/>
            </a:pPr>
            <a:r>
              <a:rPr lang="es-CL" sz="1100" dirty="0">
                <a:solidFill>
                  <a:srgbClr val="002060"/>
                </a:solidFill>
              </a:rPr>
              <a:t>Fuente: Programa Marco del PMG 2017 (Decreto Exento 290, de agosto 2016, Min. Hacienda)</a:t>
            </a:r>
            <a:endParaRPr lang="es-CL" sz="1100" i="1" dirty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1373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68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523968" y="1000108"/>
            <a:ext cx="8858312" cy="430887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Aft>
                <a:spcPts val="600"/>
              </a:spcAft>
              <a:defRPr/>
            </a:pPr>
            <a:endParaRPr lang="es-ES" sz="2400" b="1" i="1" dirty="0">
              <a:latin typeface="+mn-lt"/>
              <a:ea typeface="ヒラギノ角ゴ Pro W3"/>
            </a:endParaRPr>
          </a:p>
          <a:p>
            <a:pPr marL="812800" indent="-276225" algn="just" eaLnBrk="0" hangingPunct="0">
              <a:spcAft>
                <a:spcPts val="600"/>
              </a:spcAft>
              <a:buFontTx/>
              <a:buChar char="-"/>
              <a:defRPr/>
            </a:pPr>
            <a:r>
              <a:rPr lang="es-CL" sz="2000" b="1" dirty="0">
                <a:solidFill>
                  <a:srgbClr val="002060"/>
                </a:solidFill>
                <a:latin typeface="+mn-lt"/>
              </a:rPr>
              <a:t>Accidentes del Trabajo</a:t>
            </a:r>
            <a:r>
              <a:rPr lang="es-CL" sz="2000" dirty="0">
                <a:solidFill>
                  <a:srgbClr val="002060"/>
                </a:solidFill>
                <a:latin typeface="+mn-lt"/>
              </a:rPr>
              <a:t>: Toda lesión que una persona sufra a causa o con ocasión del trabajo y que le produzca incapacidad o la muerte (art. 5 Ley N° 16.744). Es decir, aquellos que generan días perdidos o causan el fallecimiento del trabajador.</a:t>
            </a:r>
          </a:p>
          <a:p>
            <a:pPr marL="812800" indent="-276225" algn="just" eaLnBrk="0" hangingPunct="0">
              <a:spcAft>
                <a:spcPts val="600"/>
              </a:spcAft>
              <a:defRPr/>
            </a:pPr>
            <a:r>
              <a:rPr lang="es-CL" sz="2000" dirty="0">
                <a:solidFill>
                  <a:srgbClr val="002060"/>
                </a:solidFill>
                <a:latin typeface="+mn-lt"/>
              </a:rPr>
              <a:t>	Excluidos los accidentes de trayecto.</a:t>
            </a:r>
          </a:p>
          <a:p>
            <a:pPr marL="812800" indent="-276225" algn="just" eaLnBrk="0" hangingPunct="0">
              <a:spcAft>
                <a:spcPts val="600"/>
              </a:spcAft>
              <a:defRPr/>
            </a:pPr>
            <a:endParaRPr lang="es-CL" sz="2000" dirty="0">
              <a:solidFill>
                <a:srgbClr val="002060"/>
              </a:solidFill>
              <a:latin typeface="+mn-lt"/>
            </a:endParaRPr>
          </a:p>
          <a:p>
            <a:pPr marL="812800" indent="-276225" algn="just" eaLnBrk="0" hangingPunct="0">
              <a:spcAft>
                <a:spcPts val="600"/>
              </a:spcAft>
              <a:buFontTx/>
              <a:buChar char="-"/>
              <a:defRPr/>
            </a:pPr>
            <a:r>
              <a:rPr lang="es-CL" sz="2000" dirty="0">
                <a:solidFill>
                  <a:srgbClr val="002060"/>
                </a:solidFill>
                <a:latin typeface="+mn-lt"/>
              </a:rPr>
              <a:t>“</a:t>
            </a:r>
            <a:r>
              <a:rPr lang="es-CL" sz="2000" b="1" dirty="0">
                <a:solidFill>
                  <a:srgbClr val="002060"/>
                </a:solidFill>
                <a:latin typeface="+mn-lt"/>
              </a:rPr>
              <a:t>Promedio  anual de Trabajadores” </a:t>
            </a:r>
            <a:r>
              <a:rPr lang="es-CL" sz="2000" dirty="0">
                <a:solidFill>
                  <a:srgbClr val="002060"/>
                </a:solidFill>
                <a:latin typeface="+mn-lt"/>
              </a:rPr>
              <a:t>corresponde a la suma de trabajadores dependientes (planta, contrata, contratados por Código del Trabajo) determinados mes a mes durante el periodo anual considerado, dividido por 12.</a:t>
            </a:r>
          </a:p>
          <a:p>
            <a:pPr marL="812800" indent="-276225" algn="just" eaLnBrk="0" hangingPunct="0">
              <a:spcAft>
                <a:spcPts val="600"/>
              </a:spcAft>
              <a:defRPr/>
            </a:pPr>
            <a:endParaRPr lang="es-CL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53999" y="260649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CL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REQUISITOS TÉCNICOS</a:t>
            </a:r>
          </a:p>
          <a:p>
            <a:pPr algn="ctr" defTabSz="457200" eaLnBrk="0" hangingPunct="0"/>
            <a:endParaRPr lang="es-ES" sz="3200" b="1" dirty="0">
              <a:solidFill>
                <a:srgbClr val="006CB7"/>
              </a:solidFill>
              <a:latin typeface="+mj-lt"/>
              <a:ea typeface="ヒラギノ角ゴ Pro W3" charset="-128"/>
              <a:cs typeface="Verdana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30571" y="5047370"/>
            <a:ext cx="7143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algn="just" eaLnBrk="0" hangingPunct="0">
              <a:spcAft>
                <a:spcPts val="600"/>
              </a:spcAft>
              <a:defRPr/>
            </a:pPr>
            <a:r>
              <a:rPr lang="es-CL" sz="1100" dirty="0">
                <a:solidFill>
                  <a:srgbClr val="002060"/>
                </a:solidFill>
              </a:rPr>
              <a:t>Fuente: Programa Marco del PMG 2017 (Decreto Exento 290, de agosto 2016, Min. Hacienda)</a:t>
            </a:r>
            <a:endParaRPr lang="es-CL" sz="1100" i="1" dirty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13733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tsugita\Documents\Alvaro\SUSESO\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00" y="0"/>
            <a:ext cx="933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523968" y="714356"/>
            <a:ext cx="8786874" cy="530914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Aft>
                <a:spcPts val="600"/>
              </a:spcAft>
              <a:defRPr/>
            </a:pPr>
            <a:endParaRPr lang="es-ES" b="1" i="1" dirty="0">
              <a:latin typeface="+mn-lt"/>
              <a:ea typeface="ヒラギノ角ゴ Pro W3"/>
            </a:endParaRPr>
          </a:p>
          <a:p>
            <a:pPr marL="812800" indent="-276225" algn="just" eaLnBrk="0" hangingPunct="0">
              <a:spcAft>
                <a:spcPts val="600"/>
              </a:spcAft>
              <a:buFontTx/>
              <a:buChar char="-"/>
              <a:defRPr/>
            </a:pPr>
            <a:r>
              <a:rPr lang="es-CL" sz="2000" dirty="0">
                <a:solidFill>
                  <a:srgbClr val="002060"/>
                </a:solidFill>
                <a:latin typeface="+mn-lt"/>
              </a:rPr>
              <a:t>Se debe </a:t>
            </a:r>
            <a:r>
              <a:rPr lang="es-CL" sz="2000" b="1" dirty="0">
                <a:solidFill>
                  <a:srgbClr val="002060"/>
                </a:solidFill>
                <a:latin typeface="+mn-lt"/>
              </a:rPr>
              <a:t>aplicar el procedimiento de actuación frente a la ocurrencia de accidentes del trabajo </a:t>
            </a:r>
            <a:r>
              <a:rPr lang="es-CL" sz="2000" dirty="0">
                <a:solidFill>
                  <a:srgbClr val="002060"/>
                </a:solidFill>
                <a:latin typeface="+mn-lt"/>
              </a:rPr>
              <a:t>y éstos deben ser investigados. El procedimiento debe contener:</a:t>
            </a:r>
          </a:p>
          <a:p>
            <a:pPr marL="1074738" indent="-261938" algn="just" eaLnBrk="0" hangingPunct="0"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srgbClr val="002060"/>
                </a:solidFill>
                <a:latin typeface="+mn-lt"/>
              </a:rPr>
              <a:t>Organización administrativa (quién recibe la notificación, gestiona la atención, efectúa la DIAT y lleva el registro)</a:t>
            </a:r>
          </a:p>
          <a:p>
            <a:pPr marL="1074738" indent="-261938" algn="just" eaLnBrk="0" hangingPunct="0"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srgbClr val="002060"/>
                </a:solidFill>
                <a:latin typeface="+mn-lt"/>
              </a:rPr>
              <a:t>Procedimiento que deben seguir los funcionarios en caso de accidentes</a:t>
            </a:r>
          </a:p>
          <a:p>
            <a:pPr marL="1074738" indent="-261938" algn="just" eaLnBrk="0" hangingPunct="0"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srgbClr val="002060"/>
                </a:solidFill>
                <a:latin typeface="+mn-lt"/>
              </a:rPr>
              <a:t>Denuncia del accidente ante el organismo administrador</a:t>
            </a:r>
          </a:p>
          <a:p>
            <a:pPr marL="1074738" indent="-261938" algn="just" eaLnBrk="0" hangingPunct="0"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srgbClr val="002060"/>
                </a:solidFill>
                <a:latin typeface="+mn-lt"/>
              </a:rPr>
              <a:t>Investigación del accidente, medidas inmediatas y correctivas</a:t>
            </a:r>
          </a:p>
          <a:p>
            <a:pPr marL="1074738" indent="-261938" algn="just" eaLnBrk="0" hangingPunct="0"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srgbClr val="002060"/>
                </a:solidFill>
                <a:latin typeface="+mn-lt"/>
              </a:rPr>
              <a:t>Registro de los accidentes del trabajo</a:t>
            </a:r>
            <a:endParaRPr lang="es-ES" sz="2000" dirty="0">
              <a:solidFill>
                <a:srgbClr val="002060"/>
              </a:solidFill>
              <a:latin typeface="+mn-lt"/>
            </a:endParaRPr>
          </a:p>
          <a:p>
            <a:pPr marL="812800" indent="-276225" algn="just" eaLnBrk="0" hangingPunct="0">
              <a:spcAft>
                <a:spcPts val="600"/>
              </a:spcAft>
              <a:buFontTx/>
              <a:buChar char="-"/>
              <a:defRPr/>
            </a:pPr>
            <a:r>
              <a:rPr lang="es-CL" sz="2000" b="1" dirty="0">
                <a:solidFill>
                  <a:srgbClr val="002060"/>
                </a:solidFill>
                <a:latin typeface="+mn-lt"/>
              </a:rPr>
              <a:t>Comité Paritario debe realizar o participar en la investigación de los accidentes del trabajo</a:t>
            </a:r>
            <a:r>
              <a:rPr lang="es-CL" sz="2000" dirty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812800" indent="-276225" algn="just" eaLnBrk="0" hangingPunct="0">
              <a:spcAft>
                <a:spcPts val="600"/>
              </a:spcAft>
              <a:buFontTx/>
              <a:buChar char="-"/>
              <a:defRPr/>
            </a:pPr>
            <a:r>
              <a:rPr lang="es-CL" sz="2000" b="1" dirty="0">
                <a:solidFill>
                  <a:srgbClr val="002060"/>
                </a:solidFill>
                <a:latin typeface="+mn-lt"/>
              </a:rPr>
              <a:t>Indicador anual, periodo de medición</a:t>
            </a:r>
            <a:r>
              <a:rPr lang="es-CL" sz="2000" dirty="0">
                <a:solidFill>
                  <a:srgbClr val="002060"/>
                </a:solidFill>
                <a:latin typeface="+mn-lt"/>
              </a:rPr>
              <a:t>: 1° de enero al 31 de diciembre del año t</a:t>
            </a:r>
          </a:p>
          <a:p>
            <a:pPr marL="812800" indent="-276225" algn="just" eaLnBrk="0" hangingPunct="0">
              <a:spcAft>
                <a:spcPts val="600"/>
              </a:spcAft>
              <a:defRPr/>
            </a:pPr>
            <a:endParaRPr lang="es-CL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53999" y="260649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hangingPunct="0"/>
            <a:r>
              <a:rPr lang="es-CL" sz="3200" b="1" dirty="0">
                <a:solidFill>
                  <a:srgbClr val="006CB7"/>
                </a:solidFill>
                <a:latin typeface="+mj-lt"/>
                <a:ea typeface="ヒラギノ角ゴ Pro W3" charset="-128"/>
                <a:cs typeface="Verdana"/>
              </a:rPr>
              <a:t>REQUISITOS TÉCNICOS</a:t>
            </a:r>
          </a:p>
          <a:p>
            <a:pPr algn="ctr" defTabSz="457200" eaLnBrk="0" hangingPunct="0"/>
            <a:endParaRPr lang="es-ES" sz="3200" b="1" dirty="0">
              <a:solidFill>
                <a:srgbClr val="006CB7"/>
              </a:solidFill>
              <a:latin typeface="+mj-lt"/>
              <a:ea typeface="ヒラギノ角ゴ Pro W3" charset="-128"/>
              <a:cs typeface="Verdana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30571" y="5877272"/>
            <a:ext cx="7143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algn="just" eaLnBrk="0" hangingPunct="0">
              <a:spcAft>
                <a:spcPts val="600"/>
              </a:spcAft>
              <a:defRPr/>
            </a:pPr>
            <a:r>
              <a:rPr lang="es-CL" sz="1100" dirty="0">
                <a:solidFill>
                  <a:srgbClr val="002060"/>
                </a:solidFill>
              </a:rPr>
              <a:t>Fuente: Programa Marco del PMG 2017 (Decreto Exento 290, de agosto 2016, Min. Hacienda)</a:t>
            </a:r>
            <a:endParaRPr lang="es-CL" sz="1100" i="1" dirty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13733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8911</TotalTime>
  <Words>1467</Words>
  <Application>Microsoft Office PowerPoint</Application>
  <PresentationFormat>Panorámica</PresentationFormat>
  <Paragraphs>227</Paragraphs>
  <Slides>21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Wingdings</vt:lpstr>
      <vt:lpstr>ヒラギノ角ゴ Pro W3</vt:lpstr>
      <vt:lpstr>Tema de Office</vt:lpstr>
      <vt:lpstr>Worksheet</vt:lpstr>
      <vt:lpstr>Presentación de PowerPoint</vt:lpstr>
      <vt:lpstr>Presentación de PowerPoint</vt:lpstr>
      <vt:lpstr>Sistemas que Egresan del PMG año 2011</vt:lpstr>
      <vt:lpstr>Obligaciones en materia de seguridad y salud en el trabajo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PROCESO DE SEGUIMIENTO</vt:lpstr>
      <vt:lpstr>Presentación de PowerPoint</vt:lpstr>
      <vt:lpstr>Presentación de PowerPoint</vt:lpstr>
      <vt:lpstr>PROCESO DE EVALUACIÓN 2016</vt:lpstr>
      <vt:lpstr>ASISTENCIA TÉCNICA 2017 </vt:lpstr>
      <vt:lpstr>PROCESO DE SEGUIMIENTO 2017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DERES</dc:creator>
  <cp:lastModifiedBy>Valentina Nehgne</cp:lastModifiedBy>
  <cp:revision>643</cp:revision>
  <cp:lastPrinted>2015-12-04T11:21:39Z</cp:lastPrinted>
  <dcterms:created xsi:type="dcterms:W3CDTF">2014-11-24T14:15:16Z</dcterms:created>
  <dcterms:modified xsi:type="dcterms:W3CDTF">2017-06-20T22:51:22Z</dcterms:modified>
</cp:coreProperties>
</file>