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A0CD4F7-6E56-4592-8457-F4B732F97A53}">
  <a:tblStyle styleId="{FA0CD4F7-6E56-4592-8457-F4B732F97A5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>
          <a:top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</a:tcBdr>
      </a:tcStyle>
    </a:band1H>
    <a:band2H>
      <a:tcTxStyle b="off" i="off"/>
    </a:band2H>
    <a:band1V>
      <a:tcTxStyle b="off" i="off"/>
      <a:tcStyle>
        <a:tcBdr>
          <a:lef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</a:tcBdr>
      </a:tcStyle>
    </a:band1V>
    <a:band2V>
      <a:tcTxStyle b="off" i="off"/>
      <a:tcStyle>
        <a:tcBdr>
          <a:lef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</a:tcBdr>
      </a:tcStyle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</a:tcBdr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2"/>
          </a:solidFill>
        </a:fill>
      </a:tcStyle>
    </a:firstRow>
    <a:neCell>
      <a:tcTxStyle b="off" i="off"/>
    </a:neCell>
    <a:nwCell>
      <a:tcTxStyle b="off" i="off"/>
    </a:nwCell>
  </a:tblStyle>
  <a:tblStyle styleId="{6284E990-315E-4E2E-89AD-346AB3A3BFEA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fill>
          <a:solidFill>
            <a:schemeClr val="accent2">
              <a:alpha val="20000"/>
            </a:schemeClr>
          </a:solidFill>
        </a:fill>
      </a:tcStyle>
    </a:band1H>
    <a:band2H>
      <a:tcTxStyle b="off" i="off"/>
    </a:band2H>
    <a:band1V>
      <a:tcTxStyle b="off" i="off"/>
      <a:tcStyle>
        <a:fill>
          <a:solidFill>
            <a:schemeClr val="accent2">
              <a:alpha val="20000"/>
            </a:schemeClr>
          </a:solidFill>
        </a:fill>
      </a:tcStyle>
    </a:band1V>
    <a:band2V>
      <a:tcTxStyle b="off" i="off"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</a:seCell>
    <a:swCell>
      <a:tcTxStyle b="off" i="off"/>
    </a:swCell>
    <a:firstRow>
      <a:tcTxStyle b="on" i="off"/>
      <a:tcStyle>
        <a:tcBdr>
          <a:bottom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3" name="Google Shape;153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9" name="Google Shape;159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6" name="Google Shape;166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5" name="Google Shape;175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4" name="Google Shape;184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0" name="Google Shape;190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7" name="Google Shape;197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6" name="Google Shape;206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5" name="Google Shape;215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3" name="Google Shape;113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2" name="Google Shape;12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8" name="Google Shape;128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5" name="Google Shape;13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4" name="Google Shape;144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6.png"/><Relationship Id="rId5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jpg"/><Relationship Id="rId4" Type="http://schemas.openxmlformats.org/officeDocument/2006/relationships/image" Target="../media/image6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>
            <a:off x="384459" y="294290"/>
            <a:ext cx="8765527" cy="6332482"/>
            <a:chOff x="384459" y="294290"/>
            <a:chExt cx="8765527" cy="6332482"/>
          </a:xfrm>
        </p:grpSpPr>
        <p:pic>
          <p:nvPicPr>
            <p:cNvPr descr="C:\Users\agutierrez\Documents\Alvaro\SUSESO\logo suseso.jpg" id="85" name="Google Shape;85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84459" y="294290"/>
              <a:ext cx="1724660" cy="15671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C:\Users\agutierrez\Documents\Alvaro\SUSESO\logo suseso.jpg" id="86" name="Google Shape;86;p1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84459" y="6220372"/>
              <a:ext cx="1714500" cy="4064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7" name="Google Shape;87;p13"/>
            <p:cNvSpPr/>
            <p:nvPr/>
          </p:nvSpPr>
          <p:spPr>
            <a:xfrm>
              <a:off x="4098799" y="2463284"/>
              <a:ext cx="4261103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1367155" marR="452755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b="1" i="0" lang="es-ES" sz="3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ANEXO N°2</a:t>
              </a:r>
              <a:endPara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88" name="Google Shape;88;p1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4699897" y="3216649"/>
              <a:ext cx="4450089" cy="1484379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agutierrez\Documents\Alvaro\SUSESO\logo suseso.jpg" id="155" name="Google Shape;155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3500" y="6451600"/>
            <a:ext cx="1714500" cy="406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2"/>
          <p:cNvSpPr/>
          <p:nvPr/>
        </p:nvSpPr>
        <p:spPr>
          <a:xfrm>
            <a:off x="1905000" y="1928633"/>
            <a:ext cx="8263103" cy="24519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367155" marR="1226820" rtl="0" algn="ctr">
              <a:lnSpc>
                <a:spcPct val="1372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s-E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Categoría Mediana Empresa o</a:t>
            </a:r>
            <a:endParaRPr b="1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367155" marR="1226820" rtl="0" algn="ctr">
              <a:lnSpc>
                <a:spcPct val="14013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s-E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Institución Pública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367155" marR="1225550" rtl="0" algn="ctr">
              <a:lnSpc>
                <a:spcPct val="15104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s-E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a 199 trabajadores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3"/>
          <p:cNvSpPr txBox="1"/>
          <p:nvPr/>
        </p:nvSpPr>
        <p:spPr>
          <a:xfrm>
            <a:off x="9406758" y="73572"/>
            <a:ext cx="26906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Categoría Microempresa  o Institución Pública 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2" name="Google Shape;162;p23"/>
          <p:cNvGraphicFramePr/>
          <p:nvPr/>
        </p:nvGraphicFramePr>
        <p:xfrm>
          <a:off x="194440" y="2330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{FA0CD4F7-6E56-4592-8457-F4B732F97A53}</a:tableStyleId>
              </a:tblPr>
              <a:tblGrid>
                <a:gridCol w="1174025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es-E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NOMBRE EMPRESA</a:t>
                      </a:r>
                      <a:endParaRPr sz="2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/>
                        <a:t>DESCRIPCIÓN DE ACUERDO A CIIU :  ---------------------------- 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/>
                        <a:t>Ciudad, Región - -------------------------------------                                                               Promedio anual trabajadoras/es año 2024/25: --------------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</a:tr>
              <a:tr h="185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600" u="none" cap="none" strike="noStrike"/>
                        <a:t>Descripción (Resumen):</a:t>
                      </a:r>
                      <a:r>
                        <a:rPr b="1" lang="es-ES" sz="1600" u="none" cap="none" strike="noStrike"/>
                        <a:t> </a:t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</a:tr>
              <a:tr h="1483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600" u="none" cap="none" strike="noStrike"/>
                        <a:t>Datos</a:t>
                      </a:r>
                      <a:r>
                        <a:rPr b="1" lang="es-ES" sz="1600" u="none" cap="none" strike="noStrike"/>
                        <a:t> relevantes: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</a:txBody>
                  <a:tcPr marT="45725" marB="45725" marR="91450" marL="91450">
                    <a:noFill/>
                  </a:tcPr>
                </a:tc>
              </a:tr>
            </a:tbl>
          </a:graphicData>
        </a:graphic>
      </p:graphicFrame>
      <p:graphicFrame>
        <p:nvGraphicFramePr>
          <p:cNvPr id="163" name="Google Shape;163;p23"/>
          <p:cNvGraphicFramePr/>
          <p:nvPr/>
        </p:nvGraphicFramePr>
        <p:xfrm>
          <a:off x="1608084" y="58487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{6284E990-315E-4E2E-89AD-346AB3A3BFEA}</a:tableStyleId>
              </a:tblPr>
              <a:tblGrid>
                <a:gridCol w="3083025"/>
                <a:gridCol w="3083025"/>
                <a:gridCol w="3083025"/>
              </a:tblGrid>
              <a:tr h="370850">
                <a:tc>
                  <a:txBody>
                    <a:bodyPr/>
                    <a:lstStyle/>
                    <a:p>
                      <a:pPr indent="0" lvl="0" marL="98425" marR="86360" rtl="0"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dk1"/>
                          </a:solidFill>
                        </a:rPr>
                        <a:t>Tasa </a:t>
                      </a:r>
                      <a:r>
                        <a:rPr lang="es-ES" sz="1400" u="none" cap="none" strike="noStrike">
                          <a:solidFill>
                            <a:schemeClr val="dk1"/>
                          </a:solidFill>
                        </a:rPr>
                        <a:t>Accidentabilidad 2025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noFill/>
                  </a:tcPr>
                </a:tc>
                <a:tc>
                  <a:txBody>
                    <a:bodyPr/>
                    <a:lstStyle/>
                    <a:p>
                      <a:pPr indent="1902" lvl="0" marL="92710" marR="80645" rtl="0" algn="ctr">
                        <a:lnSpc>
                          <a:spcPct val="9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solidFill>
                            <a:schemeClr val="dk1"/>
                          </a:solidFill>
                        </a:rPr>
                        <a:t>Tasa Siniestralidad 2025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solidFill>
                            <a:schemeClr val="dk1"/>
                          </a:solidFill>
                        </a:rPr>
                        <a:t> Infracciones Dirección del Trabajo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solidFill>
                            <a:schemeClr val="dk1"/>
                          </a:solidFill>
                        </a:rPr>
                        <a:t>2024 a 2025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noFill/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4"/>
          <p:cNvSpPr/>
          <p:nvPr/>
        </p:nvSpPr>
        <p:spPr>
          <a:xfrm>
            <a:off x="325820" y="1210243"/>
            <a:ext cx="1155086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TEMATICA: ________________________________________________________________________________________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PROBLEMÁTICA: ____________________________________________________________________________________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INICIATIVA: ________________________________________________________________________________________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4"/>
          <p:cNvSpPr txBox="1"/>
          <p:nvPr/>
        </p:nvSpPr>
        <p:spPr>
          <a:xfrm>
            <a:off x="425669" y="240194"/>
            <a:ext cx="11340662" cy="7540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27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INICIATIVA Y ACCIONES DESTACADAS EN LA IMPLEMENTACIÓN</a:t>
            </a:r>
            <a:br>
              <a:rPr b="1" i="0" lang="es-ES" sz="27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s-E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(1 de 2 laminas)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325819" y="2427890"/>
            <a:ext cx="7210097" cy="4185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DESCRIPCION/DESAFIOS/RESULTADOS:                                                                              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4"/>
          <p:cNvSpPr/>
          <p:nvPr/>
        </p:nvSpPr>
        <p:spPr>
          <a:xfrm>
            <a:off x="7840717" y="2427890"/>
            <a:ext cx="3815255" cy="2112579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IMAGEN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4"/>
          <p:cNvSpPr/>
          <p:nvPr/>
        </p:nvSpPr>
        <p:spPr>
          <a:xfrm>
            <a:off x="7840717" y="4719145"/>
            <a:ext cx="3815255" cy="1970690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IMAGEN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5"/>
          <p:cNvSpPr txBox="1"/>
          <p:nvPr/>
        </p:nvSpPr>
        <p:spPr>
          <a:xfrm>
            <a:off x="425669" y="240194"/>
            <a:ext cx="1134066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s-E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(2 lamina)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5"/>
          <p:cNvSpPr txBox="1"/>
          <p:nvPr/>
        </p:nvSpPr>
        <p:spPr>
          <a:xfrm>
            <a:off x="294288" y="1996965"/>
            <a:ext cx="6526926" cy="4616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DESCRIPCION/DESAFIOS/RESULTADOS 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25"/>
          <p:cNvSpPr/>
          <p:nvPr/>
        </p:nvSpPr>
        <p:spPr>
          <a:xfrm>
            <a:off x="7010400" y="1996965"/>
            <a:ext cx="4635061" cy="2312276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IMAGEN </a:t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25"/>
          <p:cNvSpPr/>
          <p:nvPr/>
        </p:nvSpPr>
        <p:spPr>
          <a:xfrm>
            <a:off x="215462" y="665296"/>
            <a:ext cx="1155086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TEMATICA: ________________________________________________________________________________________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PROBLEMÁTICA: ____________________________________________________________________________________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INICIATIVA: ________________________________________________________________________________________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5"/>
          <p:cNvSpPr/>
          <p:nvPr/>
        </p:nvSpPr>
        <p:spPr>
          <a:xfrm>
            <a:off x="7010400" y="4388069"/>
            <a:ext cx="4635061" cy="2312276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IMAGEN/VIDEO 10/15</a:t>
            </a:r>
            <a:r>
              <a:rPr b="0" i="0" lang="es-E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SEG</a:t>
            </a:r>
            <a:r>
              <a:rPr b="0" i="0" lang="es-E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agutierrez\Documents\Alvaro\SUSESO\logo suseso.jpg" id="186" name="Google Shape;186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3500" y="6451600"/>
            <a:ext cx="1714500" cy="406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26"/>
          <p:cNvSpPr/>
          <p:nvPr/>
        </p:nvSpPr>
        <p:spPr>
          <a:xfrm>
            <a:off x="2190750" y="1928633"/>
            <a:ext cx="7977353" cy="1823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367155" marR="1226820" rtl="0" algn="ctr">
              <a:lnSpc>
                <a:spcPct val="1372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s-E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Categoría Gran Empresa o</a:t>
            </a:r>
            <a:endParaRPr b="1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367155" marR="1226820" rtl="0" algn="ctr">
              <a:lnSpc>
                <a:spcPct val="14013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s-E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Institución Pública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367155" marR="1225550" rtl="0" algn="ctr">
              <a:lnSpc>
                <a:spcPct val="15104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s-E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200 trabajadores o más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7"/>
          <p:cNvSpPr txBox="1"/>
          <p:nvPr/>
        </p:nvSpPr>
        <p:spPr>
          <a:xfrm>
            <a:off x="9406758" y="73572"/>
            <a:ext cx="26906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Categoría Microempresa  o Institución Pública 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93" name="Google Shape;193;p27"/>
          <p:cNvGraphicFramePr/>
          <p:nvPr/>
        </p:nvGraphicFramePr>
        <p:xfrm>
          <a:off x="194440" y="2330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{FA0CD4F7-6E56-4592-8457-F4B732F97A53}</a:tableStyleId>
              </a:tblPr>
              <a:tblGrid>
                <a:gridCol w="1174025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es-E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NOMBRE EMPRESA</a:t>
                      </a:r>
                      <a:endParaRPr sz="2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/>
                        <a:t>DESCRIPCIÓN DE ACUERDO A CIIU :  ---------------------------- 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/>
                        <a:t>Ciudad, Región - -------------------------------------                                                               Promedio anual trabajadoras/es año 2024/25: --------------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</a:tr>
              <a:tr h="185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600" u="none" cap="none" strike="noStrike"/>
                        <a:t>Descripción (Resumen):</a:t>
                      </a:r>
                      <a:r>
                        <a:rPr b="1" lang="es-ES" sz="1600" u="none" cap="none" strike="noStrike"/>
                        <a:t> </a:t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</a:tr>
              <a:tr h="1483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600" u="none" cap="none" strike="noStrike"/>
                        <a:t>Datos</a:t>
                      </a:r>
                      <a:r>
                        <a:rPr b="1" lang="es-ES" sz="1600" u="none" cap="none" strike="noStrike"/>
                        <a:t> relevantes: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</a:txBody>
                  <a:tcPr marT="45725" marB="45725" marR="91450" marL="91450">
                    <a:noFill/>
                  </a:tcPr>
                </a:tc>
              </a:tr>
            </a:tbl>
          </a:graphicData>
        </a:graphic>
      </p:graphicFrame>
      <p:graphicFrame>
        <p:nvGraphicFramePr>
          <p:cNvPr id="194" name="Google Shape;194;p27"/>
          <p:cNvGraphicFramePr/>
          <p:nvPr/>
        </p:nvGraphicFramePr>
        <p:xfrm>
          <a:off x="1608084" y="58487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{6284E990-315E-4E2E-89AD-346AB3A3BFEA}</a:tableStyleId>
              </a:tblPr>
              <a:tblGrid>
                <a:gridCol w="3083025"/>
                <a:gridCol w="3083025"/>
                <a:gridCol w="3083025"/>
              </a:tblGrid>
              <a:tr h="370850">
                <a:tc>
                  <a:txBody>
                    <a:bodyPr/>
                    <a:lstStyle/>
                    <a:p>
                      <a:pPr indent="0" lvl="0" marL="98425" marR="86360" rtl="0"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dk1"/>
                          </a:solidFill>
                        </a:rPr>
                        <a:t>Tasa </a:t>
                      </a:r>
                      <a:r>
                        <a:rPr lang="es-ES" sz="1400" u="none" cap="none" strike="noStrike">
                          <a:solidFill>
                            <a:schemeClr val="dk1"/>
                          </a:solidFill>
                        </a:rPr>
                        <a:t>Accidentabilidad 2025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noFill/>
                  </a:tcPr>
                </a:tc>
                <a:tc>
                  <a:txBody>
                    <a:bodyPr/>
                    <a:lstStyle/>
                    <a:p>
                      <a:pPr indent="1902" lvl="0" marL="92710" marR="80645" rtl="0" algn="ctr">
                        <a:lnSpc>
                          <a:spcPct val="9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solidFill>
                            <a:schemeClr val="dk1"/>
                          </a:solidFill>
                        </a:rPr>
                        <a:t>Tasa Siniestralidad 2025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solidFill>
                            <a:schemeClr val="dk1"/>
                          </a:solidFill>
                        </a:rPr>
                        <a:t> Infracciones Dirección del Trabajo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solidFill>
                            <a:schemeClr val="dk1"/>
                          </a:solidFill>
                        </a:rPr>
                        <a:t>2024 a 2025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noFill/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8"/>
          <p:cNvSpPr/>
          <p:nvPr/>
        </p:nvSpPr>
        <p:spPr>
          <a:xfrm>
            <a:off x="325820" y="1210243"/>
            <a:ext cx="1155086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TEMATICA: ________________________________________________________________________________________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PROBLEMÁTICA: ____________________________________________________________________________________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INICIATIVA: ________________________________________________________________________________________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8"/>
          <p:cNvSpPr txBox="1"/>
          <p:nvPr/>
        </p:nvSpPr>
        <p:spPr>
          <a:xfrm>
            <a:off x="425669" y="240194"/>
            <a:ext cx="11340662" cy="7540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27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INICIATIVA Y ACCIONES DESTACADAS EN LA IMPLEMENTACIÓN</a:t>
            </a:r>
            <a:br>
              <a:rPr b="1" i="0" lang="es-ES" sz="27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s-E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(1 de 2 laminas)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28"/>
          <p:cNvSpPr txBox="1"/>
          <p:nvPr/>
        </p:nvSpPr>
        <p:spPr>
          <a:xfrm>
            <a:off x="325819" y="2427890"/>
            <a:ext cx="7210097" cy="4185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DESCRIPCION/DESAFIOS/RESULTADOS:                                                                              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28"/>
          <p:cNvSpPr/>
          <p:nvPr/>
        </p:nvSpPr>
        <p:spPr>
          <a:xfrm>
            <a:off x="7840717" y="2427890"/>
            <a:ext cx="3815255" cy="2112579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IMAGEN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28"/>
          <p:cNvSpPr/>
          <p:nvPr/>
        </p:nvSpPr>
        <p:spPr>
          <a:xfrm>
            <a:off x="7840717" y="4719145"/>
            <a:ext cx="3815255" cy="1970690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IMAGEN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9"/>
          <p:cNvSpPr txBox="1"/>
          <p:nvPr/>
        </p:nvSpPr>
        <p:spPr>
          <a:xfrm>
            <a:off x="425669" y="240194"/>
            <a:ext cx="1134066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s-E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(2 lamina)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29"/>
          <p:cNvSpPr txBox="1"/>
          <p:nvPr/>
        </p:nvSpPr>
        <p:spPr>
          <a:xfrm>
            <a:off x="294288" y="1996965"/>
            <a:ext cx="6526926" cy="4616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DESCRIPCION/DESAFIOS/RESULTADOS 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9"/>
          <p:cNvSpPr/>
          <p:nvPr/>
        </p:nvSpPr>
        <p:spPr>
          <a:xfrm>
            <a:off x="7010400" y="1996965"/>
            <a:ext cx="4635061" cy="2312276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IMAGEN </a:t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29"/>
          <p:cNvSpPr/>
          <p:nvPr/>
        </p:nvSpPr>
        <p:spPr>
          <a:xfrm>
            <a:off x="215462" y="665296"/>
            <a:ext cx="1155086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TEMATICA: ________________________________________________________________________________________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PROBLEMÁTICA: ____________________________________________________________________________________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INICIATIVA: ________________________________________________________________________________________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29"/>
          <p:cNvSpPr/>
          <p:nvPr/>
        </p:nvSpPr>
        <p:spPr>
          <a:xfrm>
            <a:off x="7010400" y="4388069"/>
            <a:ext cx="4635061" cy="2312276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IMAGEN/VIDEO 10/15</a:t>
            </a:r>
            <a:r>
              <a:rPr b="0" i="0" lang="es-E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SEG</a:t>
            </a:r>
            <a:r>
              <a:rPr b="0" i="0" lang="es-E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agutierrez\Documents\Alvaro\SUSESO\logo suseso.jpg" id="217" name="Google Shape;217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14170" y="0"/>
            <a:ext cx="1724660" cy="15671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agutierrez\Documents\Alvaro\SUSESO\logo suseso.jpg" id="218" name="Google Shape;218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14170" y="6451600"/>
            <a:ext cx="1714500" cy="40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3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870955" y="2686811"/>
            <a:ext cx="3529703" cy="1177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agutierrez\Documents\Alvaro\SUSESO\logo suseso.jpg" id="93" name="Google Shape;9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3500" y="6451600"/>
            <a:ext cx="1714500" cy="4064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/>
          <p:nvPr/>
        </p:nvSpPr>
        <p:spPr>
          <a:xfrm>
            <a:off x="2190750" y="1928633"/>
            <a:ext cx="7977353" cy="1823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367155" marR="1226820" rtl="0" algn="ctr">
              <a:lnSpc>
                <a:spcPct val="1372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s-E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Categoría Microempresa o</a:t>
            </a:r>
            <a:endParaRPr b="1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367155" marR="1226820" rtl="0" algn="ctr">
              <a:lnSpc>
                <a:spcPct val="14013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s-E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Institución Pública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367155" marR="1225550" rtl="0" algn="ctr">
              <a:lnSpc>
                <a:spcPct val="15104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s-E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a 9 trabajadores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/>
          <p:nvPr/>
        </p:nvSpPr>
        <p:spPr>
          <a:xfrm>
            <a:off x="9406758" y="73572"/>
            <a:ext cx="26906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Categoría Microempresa  o Institución Pública 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00" name="Google Shape;100;p15"/>
          <p:cNvGraphicFramePr/>
          <p:nvPr/>
        </p:nvGraphicFramePr>
        <p:xfrm>
          <a:off x="194440" y="2330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{FA0CD4F7-6E56-4592-8457-F4B732F97A53}</a:tableStyleId>
              </a:tblPr>
              <a:tblGrid>
                <a:gridCol w="1174025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es-E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NOMBRE EMPRESA</a:t>
                      </a:r>
                      <a:endParaRPr sz="2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/>
                        <a:t>DESCRIPCIÓN DE ACUERDO A CIIU :  ---------------------------- 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/>
                        <a:t>Ciudad, Región - -------------------------------------                                                               Promedio anual trabajadoras/es año 2024/25: --------------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</a:tr>
              <a:tr h="185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600" u="none" cap="none" strike="noStrike"/>
                        <a:t>Descripción (Resumen):</a:t>
                      </a:r>
                      <a:r>
                        <a:rPr b="1" lang="es-ES" sz="1600" u="none" cap="none" strike="noStrike"/>
                        <a:t> </a:t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</a:tr>
              <a:tr h="1483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600" u="none" cap="none" strike="noStrike"/>
                        <a:t>Datos</a:t>
                      </a:r>
                      <a:r>
                        <a:rPr b="1" lang="es-ES" sz="1600" u="none" cap="none" strike="noStrike"/>
                        <a:t> relevantes: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</a:txBody>
                  <a:tcPr marT="45725" marB="45725" marR="91450" marL="91450">
                    <a:noFill/>
                  </a:tcPr>
                </a:tc>
              </a:tr>
            </a:tbl>
          </a:graphicData>
        </a:graphic>
      </p:graphicFrame>
      <p:graphicFrame>
        <p:nvGraphicFramePr>
          <p:cNvPr id="101" name="Google Shape;101;p15"/>
          <p:cNvGraphicFramePr/>
          <p:nvPr/>
        </p:nvGraphicFramePr>
        <p:xfrm>
          <a:off x="1608084" y="58487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{6284E990-315E-4E2E-89AD-346AB3A3BFEA}</a:tableStyleId>
              </a:tblPr>
              <a:tblGrid>
                <a:gridCol w="3083025"/>
                <a:gridCol w="3083025"/>
                <a:gridCol w="3083025"/>
              </a:tblGrid>
              <a:tr h="370850">
                <a:tc>
                  <a:txBody>
                    <a:bodyPr/>
                    <a:lstStyle/>
                    <a:p>
                      <a:pPr indent="0" lvl="0" marL="98425" marR="86360" rtl="0"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dk1"/>
                          </a:solidFill>
                        </a:rPr>
                        <a:t>Tasa </a:t>
                      </a:r>
                      <a:r>
                        <a:rPr lang="es-ES" sz="1400" u="none" cap="none" strike="noStrike">
                          <a:solidFill>
                            <a:schemeClr val="dk1"/>
                          </a:solidFill>
                        </a:rPr>
                        <a:t>Accidentabilidad 2025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noFill/>
                  </a:tcPr>
                </a:tc>
                <a:tc>
                  <a:txBody>
                    <a:bodyPr/>
                    <a:lstStyle/>
                    <a:p>
                      <a:pPr indent="1902" lvl="0" marL="92710" marR="80645" rtl="0" algn="ctr">
                        <a:lnSpc>
                          <a:spcPct val="9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solidFill>
                            <a:schemeClr val="dk1"/>
                          </a:solidFill>
                        </a:rPr>
                        <a:t>Tasa Siniestralidad 2025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solidFill>
                            <a:schemeClr val="dk1"/>
                          </a:solidFill>
                        </a:rPr>
                        <a:t> Infracciones Dirección del Trabajo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solidFill>
                            <a:schemeClr val="dk1"/>
                          </a:solidFill>
                        </a:rPr>
                        <a:t>2024 a 2025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noFill/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/>
          <p:nvPr/>
        </p:nvSpPr>
        <p:spPr>
          <a:xfrm>
            <a:off x="325820" y="1210243"/>
            <a:ext cx="1155086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TEMATICA: ________________________________________________________________________________________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PROBLEMÁTICA: ____________________________________________________________________________________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INICIATIVA: ________________________________________________________________________________________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6"/>
          <p:cNvSpPr txBox="1"/>
          <p:nvPr/>
        </p:nvSpPr>
        <p:spPr>
          <a:xfrm>
            <a:off x="425669" y="240194"/>
            <a:ext cx="11340662" cy="7540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27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INICIATIVA Y ACCIONES DESTACADAS EN LA IMPLEMENTACIÓN</a:t>
            </a:r>
            <a:br>
              <a:rPr b="1" i="0" lang="es-ES" sz="27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s-E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(1 de 2 laminas)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6"/>
          <p:cNvSpPr txBox="1"/>
          <p:nvPr/>
        </p:nvSpPr>
        <p:spPr>
          <a:xfrm>
            <a:off x="325819" y="2427890"/>
            <a:ext cx="7210097" cy="4185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DESCRIPCION/DESAFIOS/RESULTADOS:                                                                              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6"/>
          <p:cNvSpPr/>
          <p:nvPr/>
        </p:nvSpPr>
        <p:spPr>
          <a:xfrm>
            <a:off x="7840717" y="2427890"/>
            <a:ext cx="3815255" cy="2112579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IMAGEN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6"/>
          <p:cNvSpPr/>
          <p:nvPr/>
        </p:nvSpPr>
        <p:spPr>
          <a:xfrm>
            <a:off x="7840717" y="4719145"/>
            <a:ext cx="3815255" cy="1970690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IMAGEN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/>
          <p:nvPr/>
        </p:nvSpPr>
        <p:spPr>
          <a:xfrm>
            <a:off x="425669" y="240194"/>
            <a:ext cx="1134066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s-E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(2 lamina)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7"/>
          <p:cNvSpPr txBox="1"/>
          <p:nvPr/>
        </p:nvSpPr>
        <p:spPr>
          <a:xfrm>
            <a:off x="294288" y="1996965"/>
            <a:ext cx="6526926" cy="4616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DESCRIPCION/DESAFIOS/RESULTADOS 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7"/>
          <p:cNvSpPr/>
          <p:nvPr/>
        </p:nvSpPr>
        <p:spPr>
          <a:xfrm>
            <a:off x="7010400" y="1996965"/>
            <a:ext cx="4635061" cy="2312276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IMAGEN </a:t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7"/>
          <p:cNvSpPr/>
          <p:nvPr/>
        </p:nvSpPr>
        <p:spPr>
          <a:xfrm>
            <a:off x="215462" y="665296"/>
            <a:ext cx="1155086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TEMATICA: ________________________________________________________________________________________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PROBLEMÁTICA: ____________________________________________________________________________________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INICIATIVA: ________________________________________________________________________________________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7"/>
          <p:cNvSpPr/>
          <p:nvPr/>
        </p:nvSpPr>
        <p:spPr>
          <a:xfrm>
            <a:off x="7010400" y="4388069"/>
            <a:ext cx="4635061" cy="2312276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IMAGEN/VIDEO 10/15</a:t>
            </a:r>
            <a:r>
              <a:rPr b="0" i="0" lang="es-E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SEG</a:t>
            </a:r>
            <a:r>
              <a:rPr b="0" i="0" lang="es-E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agutierrez\Documents\Alvaro\SUSESO\logo suseso.jpg" id="124" name="Google Shape;12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3500" y="6451600"/>
            <a:ext cx="1714500" cy="406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8"/>
          <p:cNvSpPr/>
          <p:nvPr/>
        </p:nvSpPr>
        <p:spPr>
          <a:xfrm>
            <a:off x="2190750" y="1928633"/>
            <a:ext cx="8648700" cy="1823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367155" marR="1226820" rtl="0" algn="ctr">
              <a:lnSpc>
                <a:spcPct val="1372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s-E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Categoría Pequeña Empresa o</a:t>
            </a:r>
            <a:endParaRPr b="1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367155" marR="1226820" rtl="0" algn="ctr">
              <a:lnSpc>
                <a:spcPct val="14013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s-E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Institución Pública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367155" marR="1225550" rtl="0" algn="ctr">
              <a:lnSpc>
                <a:spcPct val="15104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s-E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a 49 trabajadores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/>
          <p:nvPr/>
        </p:nvSpPr>
        <p:spPr>
          <a:xfrm>
            <a:off x="9406758" y="73572"/>
            <a:ext cx="26906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Categoría Microempresa  o Institución Pública 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31" name="Google Shape;131;p19"/>
          <p:cNvGraphicFramePr/>
          <p:nvPr/>
        </p:nvGraphicFramePr>
        <p:xfrm>
          <a:off x="194440" y="2330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{FA0CD4F7-6E56-4592-8457-F4B732F97A53}</a:tableStyleId>
              </a:tblPr>
              <a:tblGrid>
                <a:gridCol w="1174025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es-ES" sz="24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NOMBRE EMPRESA</a:t>
                      </a:r>
                      <a:endParaRPr sz="2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/>
                        <a:t>DESCRIPCIÓN DE ACUERDO A CIIU :  ---------------------------- 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/>
                        <a:t>Ciudad, Región - -------------------------------------                                                               Promedio anual trabajadoras/es año 2024/25: --------------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</a:tr>
              <a:tr h="185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600" u="none" cap="none" strike="noStrike"/>
                        <a:t>Descripción (Resumen):</a:t>
                      </a:r>
                      <a:r>
                        <a:rPr b="1" lang="es-ES" sz="1600" u="none" cap="none" strike="noStrike"/>
                        <a:t> </a:t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</a:tr>
              <a:tr h="1483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600" u="none" cap="none" strike="noStrike"/>
                        <a:t>Datos</a:t>
                      </a:r>
                      <a:r>
                        <a:rPr b="1" lang="es-ES" sz="1600" u="none" cap="none" strike="noStrike"/>
                        <a:t> relevantes: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/>
                    </a:p>
                  </a:txBody>
                  <a:tcPr marT="45725" marB="45725" marR="91450" marL="91450">
                    <a:noFill/>
                  </a:tcPr>
                </a:tc>
              </a:tr>
            </a:tbl>
          </a:graphicData>
        </a:graphic>
      </p:graphicFrame>
      <p:graphicFrame>
        <p:nvGraphicFramePr>
          <p:cNvPr id="132" name="Google Shape;132;p19"/>
          <p:cNvGraphicFramePr/>
          <p:nvPr/>
        </p:nvGraphicFramePr>
        <p:xfrm>
          <a:off x="1608084" y="58487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{6284E990-315E-4E2E-89AD-346AB3A3BFEA}</a:tableStyleId>
              </a:tblPr>
              <a:tblGrid>
                <a:gridCol w="3083025"/>
                <a:gridCol w="3083025"/>
                <a:gridCol w="3083025"/>
              </a:tblGrid>
              <a:tr h="370850">
                <a:tc>
                  <a:txBody>
                    <a:bodyPr/>
                    <a:lstStyle/>
                    <a:p>
                      <a:pPr indent="0" lvl="0" marL="98425" marR="86360" rtl="0"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ES" sz="1600" u="none" cap="none" strike="noStrike">
                          <a:solidFill>
                            <a:schemeClr val="dk1"/>
                          </a:solidFill>
                        </a:rPr>
                        <a:t>Tasa </a:t>
                      </a:r>
                      <a:r>
                        <a:rPr lang="es-ES" sz="1400" u="none" cap="none" strike="noStrike">
                          <a:solidFill>
                            <a:schemeClr val="dk1"/>
                          </a:solidFill>
                        </a:rPr>
                        <a:t>Accidentabilidad 2025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noFill/>
                  </a:tcPr>
                </a:tc>
                <a:tc>
                  <a:txBody>
                    <a:bodyPr/>
                    <a:lstStyle/>
                    <a:p>
                      <a:pPr indent="1902" lvl="0" marL="92710" marR="80645" rtl="0" algn="ctr">
                        <a:lnSpc>
                          <a:spcPct val="9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solidFill>
                            <a:schemeClr val="dk1"/>
                          </a:solidFill>
                        </a:rPr>
                        <a:t>Tasa Siniestralidad 2025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solidFill>
                            <a:schemeClr val="dk1"/>
                          </a:solidFill>
                        </a:rPr>
                        <a:t> Infracciones Dirección del Trabajo 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solidFill>
                            <a:schemeClr val="dk1"/>
                          </a:solidFill>
                        </a:rPr>
                        <a:t>2024 a 2025</a:t>
                      </a:r>
                      <a:endParaRPr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0" marL="0">
                    <a:noFill/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0"/>
          <p:cNvSpPr/>
          <p:nvPr/>
        </p:nvSpPr>
        <p:spPr>
          <a:xfrm>
            <a:off x="325820" y="1210243"/>
            <a:ext cx="1155086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TEMATICA: ________________________________________________________________________________________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PROBLEMÁTICA: ____________________________________________________________________________________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INICIATIVA: ________________________________________________________________________________________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0"/>
          <p:cNvSpPr txBox="1"/>
          <p:nvPr/>
        </p:nvSpPr>
        <p:spPr>
          <a:xfrm>
            <a:off x="425669" y="240194"/>
            <a:ext cx="11340662" cy="7540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27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INICIATIVA Y ACCIONES DESTACADAS EN LA IMPLEMENTACIÓN</a:t>
            </a:r>
            <a:br>
              <a:rPr b="1" i="0" lang="es-ES" sz="27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s-E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(1 de 2 laminas)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0"/>
          <p:cNvSpPr txBox="1"/>
          <p:nvPr/>
        </p:nvSpPr>
        <p:spPr>
          <a:xfrm>
            <a:off x="325819" y="2427890"/>
            <a:ext cx="7210097" cy="4185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DESCRIPCION/DESAFIOS/RESULTADOS:                                                                              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20"/>
          <p:cNvSpPr/>
          <p:nvPr/>
        </p:nvSpPr>
        <p:spPr>
          <a:xfrm>
            <a:off x="7840717" y="2427890"/>
            <a:ext cx="3815255" cy="2112579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IMAGEN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0"/>
          <p:cNvSpPr/>
          <p:nvPr/>
        </p:nvSpPr>
        <p:spPr>
          <a:xfrm>
            <a:off x="7840717" y="4719145"/>
            <a:ext cx="3815255" cy="1970690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IMAGEN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1"/>
          <p:cNvSpPr txBox="1"/>
          <p:nvPr/>
        </p:nvSpPr>
        <p:spPr>
          <a:xfrm>
            <a:off x="425669" y="240194"/>
            <a:ext cx="1134066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s-E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(2 lamina)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1"/>
          <p:cNvSpPr txBox="1"/>
          <p:nvPr/>
        </p:nvSpPr>
        <p:spPr>
          <a:xfrm>
            <a:off x="294288" y="1996965"/>
            <a:ext cx="6526926" cy="4616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DESCRIPCION/DESAFIOS/RESULTADOS 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1"/>
          <p:cNvSpPr/>
          <p:nvPr/>
        </p:nvSpPr>
        <p:spPr>
          <a:xfrm>
            <a:off x="7010400" y="1996965"/>
            <a:ext cx="4635061" cy="2312276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IMAGEN </a:t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1"/>
          <p:cNvSpPr/>
          <p:nvPr/>
        </p:nvSpPr>
        <p:spPr>
          <a:xfrm>
            <a:off x="215462" y="665296"/>
            <a:ext cx="1155086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TEMATICA: ________________________________________________________________________________________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PROBLEMÁTICA: ____________________________________________________________________________________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rgbClr val="F79546"/>
                </a:solidFill>
                <a:latin typeface="Calibri"/>
                <a:ea typeface="Calibri"/>
                <a:cs typeface="Calibri"/>
                <a:sym typeface="Calibri"/>
              </a:rPr>
              <a:t>INICIATIVA: ________________________________________________________________________________________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1"/>
          <p:cNvSpPr/>
          <p:nvPr/>
        </p:nvSpPr>
        <p:spPr>
          <a:xfrm>
            <a:off x="7010400" y="4388069"/>
            <a:ext cx="4635061" cy="2312276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4271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IMAGEN/VIDEO 10/15</a:t>
            </a:r>
            <a:r>
              <a:rPr b="0" i="0" lang="es-E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SEG</a:t>
            </a:r>
            <a:r>
              <a:rPr b="0" i="0" lang="es-E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