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 id="2147483833" r:id="rId4"/>
    <p:sldMasterId id="2147483845" r:id="rId5"/>
  </p:sldMasterIdLst>
  <p:notesMasterIdLst>
    <p:notesMasterId r:id="rId30"/>
  </p:notesMasterIdLst>
  <p:handoutMasterIdLst>
    <p:handoutMasterId r:id="rId31"/>
  </p:handoutMasterIdLst>
  <p:sldIdLst>
    <p:sldId id="653" r:id="rId6"/>
    <p:sldId id="634" r:id="rId7"/>
    <p:sldId id="635" r:id="rId8"/>
    <p:sldId id="636" r:id="rId9"/>
    <p:sldId id="637" r:id="rId10"/>
    <p:sldId id="638" r:id="rId11"/>
    <p:sldId id="639" r:id="rId12"/>
    <p:sldId id="640" r:id="rId13"/>
    <p:sldId id="654" r:id="rId14"/>
    <p:sldId id="641" r:id="rId15"/>
    <p:sldId id="652" r:id="rId16"/>
    <p:sldId id="642" r:id="rId17"/>
    <p:sldId id="643" r:id="rId18"/>
    <p:sldId id="644" r:id="rId19"/>
    <p:sldId id="645" r:id="rId20"/>
    <p:sldId id="646" r:id="rId21"/>
    <p:sldId id="650" r:id="rId22"/>
    <p:sldId id="647" r:id="rId23"/>
    <p:sldId id="648" r:id="rId24"/>
    <p:sldId id="651" r:id="rId25"/>
    <p:sldId id="609" r:id="rId26"/>
    <p:sldId id="617" r:id="rId27"/>
    <p:sldId id="618" r:id="rId28"/>
    <p:sldId id="563" r:id="rId29"/>
  </p:sldIdLst>
  <p:sldSz cx="9144000" cy="6858000" type="screen4x3"/>
  <p:notesSz cx="11125200" cy="7010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guide id="3" orient="horz" pos="2200">
          <p15:clr>
            <a:srgbClr val="A4A3A4"/>
          </p15:clr>
        </p15:guide>
        <p15:guide id="4" pos="2920">
          <p15:clr>
            <a:srgbClr val="A4A3A4"/>
          </p15:clr>
        </p15:guide>
        <p15:guide id="5" orient="horz" pos="2216">
          <p15:clr>
            <a:srgbClr val="A4A3A4"/>
          </p15:clr>
        </p15:guide>
        <p15:guide id="6" pos="2936">
          <p15:clr>
            <a:srgbClr val="A4A3A4"/>
          </p15:clr>
        </p15:guide>
        <p15:guide id="7" pos="3504">
          <p15:clr>
            <a:srgbClr val="A4A3A4"/>
          </p15:clr>
        </p15:guide>
        <p15:guide id="8" pos="3494">
          <p15:clr>
            <a:srgbClr val="A4A3A4"/>
          </p15:clr>
        </p15:guide>
        <p15:guide id="9" pos="351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ul Poblete" initials="RP" lastIdx="1" clrIdx="0"/>
  <p:cmAuthor id="2" name="Maria Mercedes Jeria Caceres" initials="MMJC" lastIdx="19" clrIdx="1"/>
  <p:cmAuthor id="3" name="Emmanuel Cuevas" initials="EC" lastIdx="11" clrIdx="2"/>
  <p:cmAuthor id="4" name="Evelyn Benvin" initials="EB" lastIdx="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D4"/>
    <a:srgbClr val="FFD441"/>
    <a:srgbClr val="1419A4"/>
    <a:srgbClr val="CAE3FC"/>
    <a:srgbClr val="FF8F00"/>
    <a:srgbClr val="0000CC"/>
    <a:srgbClr val="2E6CB8"/>
    <a:srgbClr val="508CD4"/>
    <a:srgbClr val="D20000"/>
    <a:srgbClr val="245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75" autoAdjust="0"/>
    <p:restoredTop sz="94249" autoAdjust="0"/>
  </p:normalViewPr>
  <p:slideViewPr>
    <p:cSldViewPr snapToObjects="1">
      <p:cViewPr>
        <p:scale>
          <a:sx n="95" d="100"/>
          <a:sy n="95" d="100"/>
        </p:scale>
        <p:origin x="2808" y="2936"/>
      </p:cViewPr>
      <p:guideLst>
        <p:guide orient="horz" pos="-4"/>
        <p:guide pos="3"/>
      </p:guideLst>
    </p:cSldViewPr>
  </p:slideViewPr>
  <p:outlineViewPr>
    <p:cViewPr>
      <p:scale>
        <a:sx n="33" d="100"/>
        <a:sy n="33" d="100"/>
      </p:scale>
      <p:origin x="0" y="19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1122" y="1074"/>
      </p:cViewPr>
      <p:guideLst>
        <p:guide orient="horz" pos="2208"/>
        <p:guide pos="2928"/>
        <p:guide orient="horz" pos="2200"/>
        <p:guide pos="2920"/>
        <p:guide orient="horz" pos="2216"/>
        <p:guide pos="2936"/>
        <p:guide pos="3504"/>
        <p:guide pos="3494"/>
        <p:guide pos="351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olumes\GoogleDrive\Unidades%20compartidas\Unidad%20de%20Estudios\Estadi&#769;sticas\Estadi&#769;sticas%20LM%20y%20SIL\Presentacio&#769;n_2021\Datos\Datos%20consolidados%20SUSESO\Borrador_estadist_LM_SIL_2020_grafico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Volumes\GoogleDrive\Unidades%20compartidas\Unidad%20de%20Estudios\Estadi&#769;sticas\Estadi&#769;sticas%20LM%20y%20SIL\Presentacio&#769;n_2021\Datos\Datos%20consolidados%20SUSESO\Borrador_estadist_LM_SIL_2020_grafic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olumes\GoogleDrive\Unidades%20compartidas\Unidad%20de%20Estudios\Estadi&#769;sticas\Estadi&#769;sticas%20LM%20y%20SIL\Presentacio&#769;n_2021\Datos\Datos%20consolidados%20SUSESO\Borrador_estadist_LM_SIL_2020_grafico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Volumes\GoogleDrive\Unidades%20compartidas\Unidad%20de%20Estudios\Estadi&#769;sticas\Estadi&#769;sticas%20LM%20y%20SIL\Presentacio&#769;n_2021\Datos\Datos%20consolidados%20SUSESO\Borrador_estadist_LM_SIL_2020_graficos.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Volumes\GoogleDrive\Unidades%20compartidas\Unidad%20de%20Estudios\Estadi&#769;sticas\Estadi&#769;sticas%20LM%20y%20SIL\Presentacio&#769;n_2021\Datos\Datos%20consolidados%20SUSESO\Borrador_estadist_LM_SIL_2020_grafic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olumes\GoogleDrive\Unidades%20compartidas\Unidad%20de%20Estudios\Estadi&#769;sticas\Estadi&#769;sticas%20LM%20y%20SIL\Presentacio&#769;n_2021\Datos\Datos%20consolidados%20SUSESO\Borrador_estadist_LM_SIL_2020_grafic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olumes\GoogleDrive\Unidades%20compartidas\Unidad%20de%20Estudios\Estadi&#769;sticas\Estadi&#769;sticas%20LM%20y%20SIL\Presentacio&#769;n_2021\Datos\Datos%20consolidados%20SUSESO\Borrador_estadist_LM_SIL_2020_graficos.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Volumes\GoogleDrive\Unidades%20compartidas\Unidad%20de%20Estudios\Estadi&#769;sticas\Estadi&#769;sticas%20LM%20y%20SIL\Presentacio&#769;n_2021\Datos\Datos%20consolidados%20SUSESO\Borrador_estadist_LM_SIL_2020_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09610462243525"/>
          <c:y val="4.3427535870327834E-2"/>
          <c:w val="0.72598716401325747"/>
          <c:h val="0.76438247227914946"/>
        </c:manualLayout>
      </c:layout>
      <c:barChart>
        <c:barDir val="col"/>
        <c:grouping val="stacked"/>
        <c:varyColors val="0"/>
        <c:ser>
          <c:idx val="0"/>
          <c:order val="0"/>
          <c:tx>
            <c:strRef>
              <c:f>'C1_COT'!$B$5</c:f>
              <c:strCache>
                <c:ptCount val="1"/>
                <c:pt idx="0">
                  <c:v>FONASA</c:v>
                </c:pt>
              </c:strCache>
            </c:strRef>
          </c:tx>
          <c:spPr>
            <a:solidFill>
              <a:srgbClr val="00B0F0"/>
            </a:solidFill>
            <a:ln>
              <a:noFill/>
            </a:ln>
          </c:spPr>
          <c:invertIfNegative val="0"/>
          <c:dLbls>
            <c:spPr>
              <a:solidFill>
                <a:schemeClr val="bg1"/>
              </a:solidFill>
              <a:ln>
                <a:solidFill>
                  <a:schemeClr val="tx2"/>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'C1_COT'!$A$6:$A$10</c:f>
              <c:numCache>
                <c:formatCode>General</c:formatCode>
                <c:ptCount val="5"/>
                <c:pt idx="0">
                  <c:v>2016</c:v>
                </c:pt>
                <c:pt idx="1">
                  <c:v>2017</c:v>
                </c:pt>
                <c:pt idx="2">
                  <c:v>2018</c:v>
                </c:pt>
                <c:pt idx="3">
                  <c:v>2019</c:v>
                </c:pt>
                <c:pt idx="4">
                  <c:v>2020</c:v>
                </c:pt>
              </c:numCache>
            </c:numRef>
          </c:cat>
          <c:val>
            <c:numRef>
              <c:f>'C1_COT'!$B$6:$B$10</c:f>
              <c:numCache>
                <c:formatCode>#,##0</c:formatCode>
                <c:ptCount val="5"/>
                <c:pt idx="0">
                  <c:v>4467115.166666667</c:v>
                </c:pt>
                <c:pt idx="1">
                  <c:v>4608887.083333334</c:v>
                </c:pt>
                <c:pt idx="2">
                  <c:v>4503586</c:v>
                </c:pt>
                <c:pt idx="3">
                  <c:v>4634668</c:v>
                </c:pt>
                <c:pt idx="4">
                  <c:v>4607574</c:v>
                </c:pt>
              </c:numCache>
            </c:numRef>
          </c:val>
          <c:extLst>
            <c:ext xmlns:c16="http://schemas.microsoft.com/office/drawing/2014/chart" uri="{C3380CC4-5D6E-409C-BE32-E72D297353CC}">
              <c16:uniqueId val="{00000000-F478-784B-A9C1-E844BB1CEDAA}"/>
            </c:ext>
          </c:extLst>
        </c:ser>
        <c:ser>
          <c:idx val="1"/>
          <c:order val="1"/>
          <c:tx>
            <c:strRef>
              <c:f>'C1_COT'!$C$5</c:f>
              <c:strCache>
                <c:ptCount val="1"/>
                <c:pt idx="0">
                  <c:v>ISAPRE</c:v>
                </c:pt>
              </c:strCache>
            </c:strRef>
          </c:tx>
          <c:spPr>
            <a:solidFill>
              <a:srgbClr val="1419A4"/>
            </a:solidFill>
            <a:ln>
              <a:noFill/>
            </a:ln>
          </c:spPr>
          <c:invertIfNegative val="0"/>
          <c:dLbls>
            <c:spPr>
              <a:solidFill>
                <a:schemeClr val="bg1"/>
              </a:solidFill>
              <a:ln>
                <a:solidFill>
                  <a:schemeClr val="tx2"/>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'C1_COT'!$A$6:$A$10</c:f>
              <c:numCache>
                <c:formatCode>General</c:formatCode>
                <c:ptCount val="5"/>
                <c:pt idx="0">
                  <c:v>2016</c:v>
                </c:pt>
                <c:pt idx="1">
                  <c:v>2017</c:v>
                </c:pt>
                <c:pt idx="2">
                  <c:v>2018</c:v>
                </c:pt>
                <c:pt idx="3">
                  <c:v>2019</c:v>
                </c:pt>
                <c:pt idx="4">
                  <c:v>2020</c:v>
                </c:pt>
              </c:numCache>
            </c:numRef>
          </c:cat>
          <c:val>
            <c:numRef>
              <c:f>'C1_COT'!$C$6:$C$10</c:f>
              <c:numCache>
                <c:formatCode>#,##0</c:formatCode>
                <c:ptCount val="5"/>
                <c:pt idx="0">
                  <c:v>1668243.0833333333</c:v>
                </c:pt>
                <c:pt idx="1">
                  <c:v>1695602.1620541674</c:v>
                </c:pt>
                <c:pt idx="2">
                  <c:v>1708586.5683299012</c:v>
                </c:pt>
                <c:pt idx="3">
                  <c:v>1752337.3736051747</c:v>
                </c:pt>
                <c:pt idx="4">
                  <c:v>1706748</c:v>
                </c:pt>
              </c:numCache>
            </c:numRef>
          </c:val>
          <c:extLst>
            <c:ext xmlns:c16="http://schemas.microsoft.com/office/drawing/2014/chart" uri="{C3380CC4-5D6E-409C-BE32-E72D297353CC}">
              <c16:uniqueId val="{00000001-F478-784B-A9C1-E844BB1CEDAA}"/>
            </c:ext>
          </c:extLst>
        </c:ser>
        <c:dLbls>
          <c:showLegendKey val="0"/>
          <c:showVal val="0"/>
          <c:showCatName val="0"/>
          <c:showSerName val="0"/>
          <c:showPercent val="0"/>
          <c:showBubbleSize val="0"/>
        </c:dLbls>
        <c:gapWidth val="150"/>
        <c:overlap val="100"/>
        <c:axId val="116960256"/>
        <c:axId val="116761152"/>
      </c:barChart>
      <c:catAx>
        <c:axId val="116960256"/>
        <c:scaling>
          <c:orientation val="minMax"/>
        </c:scaling>
        <c:delete val="0"/>
        <c:axPos val="b"/>
        <c:numFmt formatCode="General" sourceLinked="1"/>
        <c:majorTickMark val="out"/>
        <c:minorTickMark val="none"/>
        <c:tickLblPos val="nextTo"/>
        <c:crossAx val="116761152"/>
        <c:crosses val="autoZero"/>
        <c:auto val="1"/>
        <c:lblAlgn val="ctr"/>
        <c:lblOffset val="100"/>
        <c:noMultiLvlLbl val="0"/>
      </c:catAx>
      <c:valAx>
        <c:axId val="116761152"/>
        <c:scaling>
          <c:orientation val="minMax"/>
        </c:scaling>
        <c:delete val="0"/>
        <c:axPos val="l"/>
        <c:majorGridlines/>
        <c:numFmt formatCode="#,##0" sourceLinked="1"/>
        <c:majorTickMark val="out"/>
        <c:minorTickMark val="none"/>
        <c:tickLblPos val="nextTo"/>
        <c:crossAx val="116960256"/>
        <c:crosses val="autoZero"/>
        <c:crossBetween val="between"/>
      </c:valAx>
    </c:plotArea>
    <c:legend>
      <c:legendPos val="b"/>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s-C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09610462243525"/>
          <c:y val="4.3427535870327834E-2"/>
          <c:w val="0.72598716401325747"/>
          <c:h val="0.76438247227914946"/>
        </c:manualLayout>
      </c:layout>
      <c:barChart>
        <c:barDir val="col"/>
        <c:grouping val="stacked"/>
        <c:varyColors val="0"/>
        <c:ser>
          <c:idx val="0"/>
          <c:order val="0"/>
          <c:tx>
            <c:strRef>
              <c:f>'C2_LMT'!$B$5</c:f>
              <c:strCache>
                <c:ptCount val="1"/>
                <c:pt idx="0">
                  <c:v>FONASA</c:v>
                </c:pt>
              </c:strCache>
            </c:strRef>
          </c:tx>
          <c:spPr>
            <a:solidFill>
              <a:srgbClr val="00B0F0"/>
            </a:solidFill>
            <a:ln>
              <a:noFill/>
            </a:ln>
          </c:spPr>
          <c:invertIfNegative val="0"/>
          <c:dLbls>
            <c:spPr>
              <a:solidFill>
                <a:schemeClr val="bg1"/>
              </a:solidFill>
              <a:ln>
                <a:solidFill>
                  <a:schemeClr val="tx2"/>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'C2_LMT'!$A$6:$A$10</c:f>
              <c:numCache>
                <c:formatCode>General</c:formatCode>
                <c:ptCount val="5"/>
                <c:pt idx="0">
                  <c:v>2016</c:v>
                </c:pt>
                <c:pt idx="1">
                  <c:v>2017</c:v>
                </c:pt>
                <c:pt idx="2">
                  <c:v>2018</c:v>
                </c:pt>
                <c:pt idx="3">
                  <c:v>2019</c:v>
                </c:pt>
                <c:pt idx="4">
                  <c:v>2020</c:v>
                </c:pt>
              </c:numCache>
            </c:numRef>
          </c:cat>
          <c:val>
            <c:numRef>
              <c:f>'C2_LMT'!$B$6:$B$10</c:f>
              <c:numCache>
                <c:formatCode>#,##0</c:formatCode>
                <c:ptCount val="5"/>
                <c:pt idx="0">
                  <c:v>3563432</c:v>
                </c:pt>
                <c:pt idx="1">
                  <c:v>3866212</c:v>
                </c:pt>
                <c:pt idx="2">
                  <c:v>4219301</c:v>
                </c:pt>
                <c:pt idx="3">
                  <c:v>4561580</c:v>
                </c:pt>
                <c:pt idx="4">
                  <c:v>4695694</c:v>
                </c:pt>
              </c:numCache>
            </c:numRef>
          </c:val>
          <c:extLst>
            <c:ext xmlns:c16="http://schemas.microsoft.com/office/drawing/2014/chart" uri="{C3380CC4-5D6E-409C-BE32-E72D297353CC}">
              <c16:uniqueId val="{00000000-91A5-D741-9620-D5C66C4ADBAF}"/>
            </c:ext>
          </c:extLst>
        </c:ser>
        <c:ser>
          <c:idx val="1"/>
          <c:order val="1"/>
          <c:tx>
            <c:strRef>
              <c:f>'C2_LMT'!$C$5</c:f>
              <c:strCache>
                <c:ptCount val="1"/>
                <c:pt idx="0">
                  <c:v>ISAPRE</c:v>
                </c:pt>
              </c:strCache>
            </c:strRef>
          </c:tx>
          <c:spPr>
            <a:solidFill>
              <a:srgbClr val="1419A4"/>
            </a:solidFill>
            <a:ln>
              <a:noFill/>
            </a:ln>
          </c:spPr>
          <c:invertIfNegative val="0"/>
          <c:dLbls>
            <c:spPr>
              <a:solidFill>
                <a:schemeClr val="bg1"/>
              </a:solidFill>
              <a:ln>
                <a:solidFill>
                  <a:schemeClr val="tx2"/>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'C2_LMT'!$A$6:$A$10</c:f>
              <c:numCache>
                <c:formatCode>General</c:formatCode>
                <c:ptCount val="5"/>
                <c:pt idx="0">
                  <c:v>2016</c:v>
                </c:pt>
                <c:pt idx="1">
                  <c:v>2017</c:v>
                </c:pt>
                <c:pt idx="2">
                  <c:v>2018</c:v>
                </c:pt>
                <c:pt idx="3">
                  <c:v>2019</c:v>
                </c:pt>
                <c:pt idx="4">
                  <c:v>2020</c:v>
                </c:pt>
              </c:numCache>
            </c:numRef>
          </c:cat>
          <c:val>
            <c:numRef>
              <c:f>'C2_LMT'!$C$6:$C$10</c:f>
              <c:numCache>
                <c:formatCode>#,##0</c:formatCode>
                <c:ptCount val="5"/>
                <c:pt idx="0">
                  <c:v>1463628</c:v>
                </c:pt>
                <c:pt idx="1">
                  <c:v>1438822</c:v>
                </c:pt>
                <c:pt idx="2">
                  <c:v>1473554</c:v>
                </c:pt>
                <c:pt idx="3">
                  <c:v>1588723</c:v>
                </c:pt>
                <c:pt idx="4">
                  <c:v>1338666</c:v>
                </c:pt>
              </c:numCache>
            </c:numRef>
          </c:val>
          <c:extLst>
            <c:ext xmlns:c16="http://schemas.microsoft.com/office/drawing/2014/chart" uri="{C3380CC4-5D6E-409C-BE32-E72D297353CC}">
              <c16:uniqueId val="{00000001-91A5-D741-9620-D5C66C4ADBAF}"/>
            </c:ext>
          </c:extLst>
        </c:ser>
        <c:dLbls>
          <c:showLegendKey val="0"/>
          <c:showVal val="0"/>
          <c:showCatName val="0"/>
          <c:showSerName val="0"/>
          <c:showPercent val="0"/>
          <c:showBubbleSize val="0"/>
        </c:dLbls>
        <c:gapWidth val="150"/>
        <c:overlap val="100"/>
        <c:axId val="120082432"/>
        <c:axId val="116766912"/>
      </c:barChart>
      <c:catAx>
        <c:axId val="120082432"/>
        <c:scaling>
          <c:orientation val="minMax"/>
        </c:scaling>
        <c:delete val="0"/>
        <c:axPos val="b"/>
        <c:numFmt formatCode="General" sourceLinked="1"/>
        <c:majorTickMark val="out"/>
        <c:minorTickMark val="none"/>
        <c:tickLblPos val="nextTo"/>
        <c:crossAx val="116766912"/>
        <c:crosses val="autoZero"/>
        <c:auto val="1"/>
        <c:lblAlgn val="ctr"/>
        <c:lblOffset val="100"/>
        <c:noMultiLvlLbl val="0"/>
      </c:catAx>
      <c:valAx>
        <c:axId val="116766912"/>
        <c:scaling>
          <c:orientation val="minMax"/>
        </c:scaling>
        <c:delete val="0"/>
        <c:axPos val="l"/>
        <c:majorGridlines/>
        <c:numFmt formatCode="#,##0" sourceLinked="1"/>
        <c:majorTickMark val="out"/>
        <c:minorTickMark val="none"/>
        <c:tickLblPos val="nextTo"/>
        <c:crossAx val="120082432"/>
        <c:crosses val="autoZero"/>
        <c:crossBetween val="between"/>
      </c:valAx>
    </c:plotArea>
    <c:legend>
      <c:legendPos val="b"/>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s-CL"/>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77318379611016E-2"/>
          <c:y val="4.3676776008355421E-2"/>
          <c:w val="0.93013354185632235"/>
          <c:h val="0.75337192758151239"/>
        </c:manualLayout>
      </c:layout>
      <c:lineChart>
        <c:grouping val="standard"/>
        <c:varyColors val="0"/>
        <c:ser>
          <c:idx val="0"/>
          <c:order val="0"/>
          <c:tx>
            <c:strRef>
              <c:f>G3_Tasas_de_uso!$B$3</c:f>
              <c:strCache>
                <c:ptCount val="1"/>
                <c:pt idx="0">
                  <c:v>FONASA</c:v>
                </c:pt>
              </c:strCache>
            </c:strRef>
          </c:tx>
          <c:spPr>
            <a:ln w="22225">
              <a:solidFill>
                <a:srgbClr val="FF8F00"/>
              </a:solidFill>
              <a:prstDash val="sysDot"/>
            </a:ln>
          </c:spPr>
          <c:marker>
            <c:symbol val="square"/>
            <c:size val="12"/>
            <c:spPr>
              <a:solidFill>
                <a:schemeClr val="bg1"/>
              </a:solidFill>
              <a:ln w="25400">
                <a:solidFill>
                  <a:srgbClr val="FF8F00"/>
                </a:solidFill>
              </a:ln>
            </c:spPr>
          </c:marker>
          <c:cat>
            <c:numRef>
              <c:f>G3_Tasas_de_uso!$A$4:$A$8</c:f>
              <c:numCache>
                <c:formatCode>General</c:formatCode>
                <c:ptCount val="5"/>
                <c:pt idx="0">
                  <c:v>2016</c:v>
                </c:pt>
                <c:pt idx="1">
                  <c:v>2017</c:v>
                </c:pt>
                <c:pt idx="2">
                  <c:v>2018</c:v>
                </c:pt>
                <c:pt idx="3">
                  <c:v>2019</c:v>
                </c:pt>
                <c:pt idx="4">
                  <c:v>2020</c:v>
                </c:pt>
              </c:numCache>
            </c:numRef>
          </c:cat>
          <c:val>
            <c:numRef>
              <c:f>G3_Tasas_de_uso!$B$4:$B$8</c:f>
              <c:numCache>
                <c:formatCode>#,##0.0</c:formatCode>
                <c:ptCount val="5"/>
                <c:pt idx="0">
                  <c:v>79.770318584801785</c:v>
                </c:pt>
                <c:pt idx="1">
                  <c:v>83.886021290931666</c:v>
                </c:pt>
                <c:pt idx="2">
                  <c:v>93.687585848255154</c:v>
                </c:pt>
                <c:pt idx="3">
                  <c:v>98.423015413401785</c:v>
                </c:pt>
                <c:pt idx="4">
                  <c:v>101.91250319582497</c:v>
                </c:pt>
              </c:numCache>
            </c:numRef>
          </c:val>
          <c:smooth val="0"/>
          <c:extLst>
            <c:ext xmlns:c16="http://schemas.microsoft.com/office/drawing/2014/chart" uri="{C3380CC4-5D6E-409C-BE32-E72D297353CC}">
              <c16:uniqueId val="{00000000-3321-A546-B327-20F72F6A7B19}"/>
            </c:ext>
          </c:extLst>
        </c:ser>
        <c:ser>
          <c:idx val="1"/>
          <c:order val="1"/>
          <c:tx>
            <c:strRef>
              <c:f>G3_Tasas_de_uso!$C$3</c:f>
              <c:strCache>
                <c:ptCount val="1"/>
                <c:pt idx="0">
                  <c:v>ISAPRE</c:v>
                </c:pt>
              </c:strCache>
            </c:strRef>
          </c:tx>
          <c:spPr>
            <a:ln w="22225">
              <a:solidFill>
                <a:srgbClr val="00B0F0"/>
              </a:solidFill>
              <a:prstDash val="sysDot"/>
            </a:ln>
          </c:spPr>
          <c:marker>
            <c:symbol val="diamond"/>
            <c:size val="12"/>
            <c:spPr>
              <a:solidFill>
                <a:schemeClr val="bg1"/>
              </a:solidFill>
              <a:ln w="25400">
                <a:solidFill>
                  <a:srgbClr val="00B0F0"/>
                </a:solidFill>
              </a:ln>
            </c:spPr>
          </c:marker>
          <c:cat>
            <c:numRef>
              <c:f>G3_Tasas_de_uso!$A$4:$A$8</c:f>
              <c:numCache>
                <c:formatCode>General</c:formatCode>
                <c:ptCount val="5"/>
                <c:pt idx="0">
                  <c:v>2016</c:v>
                </c:pt>
                <c:pt idx="1">
                  <c:v>2017</c:v>
                </c:pt>
                <c:pt idx="2">
                  <c:v>2018</c:v>
                </c:pt>
                <c:pt idx="3">
                  <c:v>2019</c:v>
                </c:pt>
                <c:pt idx="4">
                  <c:v>2020</c:v>
                </c:pt>
              </c:numCache>
            </c:numRef>
          </c:cat>
          <c:val>
            <c:numRef>
              <c:f>G3_Tasas_de_uso!$C$4:$C$8</c:f>
              <c:numCache>
                <c:formatCode>#,##0.0</c:formatCode>
                <c:ptCount val="5"/>
                <c:pt idx="0">
                  <c:v>87.73469613765819</c:v>
                </c:pt>
                <c:pt idx="1">
                  <c:v>84.85610788894688</c:v>
                </c:pt>
                <c:pt idx="2">
                  <c:v>86.244035117305202</c:v>
                </c:pt>
                <c:pt idx="3">
                  <c:v>90.663078008285453</c:v>
                </c:pt>
                <c:pt idx="4">
                  <c:v>78.433723080384453</c:v>
                </c:pt>
              </c:numCache>
            </c:numRef>
          </c:val>
          <c:smooth val="0"/>
          <c:extLst>
            <c:ext xmlns:c16="http://schemas.microsoft.com/office/drawing/2014/chart" uri="{C3380CC4-5D6E-409C-BE32-E72D297353CC}">
              <c16:uniqueId val="{00000001-3321-A546-B327-20F72F6A7B19}"/>
            </c:ext>
          </c:extLst>
        </c:ser>
        <c:ser>
          <c:idx val="2"/>
          <c:order val="2"/>
          <c:tx>
            <c:strRef>
              <c:f>G3_Tasas_de_uso!$D$3</c:f>
              <c:strCache>
                <c:ptCount val="1"/>
                <c:pt idx="0">
                  <c:v>SISTEMA</c:v>
                </c:pt>
              </c:strCache>
            </c:strRef>
          </c:tx>
          <c:spPr>
            <a:ln w="22225">
              <a:solidFill>
                <a:srgbClr val="0000CC"/>
              </a:solidFill>
              <a:prstDash val="sysDot"/>
            </a:ln>
          </c:spPr>
          <c:marker>
            <c:symbol val="triangle"/>
            <c:size val="12"/>
            <c:spPr>
              <a:solidFill>
                <a:schemeClr val="bg1"/>
              </a:solidFill>
              <a:ln w="25400">
                <a:solidFill>
                  <a:srgbClr val="0000CC"/>
                </a:solidFill>
              </a:ln>
            </c:spPr>
          </c:marker>
          <c:cat>
            <c:numRef>
              <c:f>G3_Tasas_de_uso!$A$4:$A$8</c:f>
              <c:numCache>
                <c:formatCode>General</c:formatCode>
                <c:ptCount val="5"/>
                <c:pt idx="0">
                  <c:v>2016</c:v>
                </c:pt>
                <c:pt idx="1">
                  <c:v>2017</c:v>
                </c:pt>
                <c:pt idx="2">
                  <c:v>2018</c:v>
                </c:pt>
                <c:pt idx="3">
                  <c:v>2019</c:v>
                </c:pt>
                <c:pt idx="4">
                  <c:v>2020</c:v>
                </c:pt>
              </c:numCache>
            </c:numRef>
          </c:cat>
          <c:val>
            <c:numRef>
              <c:f>G3_Tasas_de_uso!$D$4:$D$8</c:f>
              <c:numCache>
                <c:formatCode>#,##0.0</c:formatCode>
                <c:ptCount val="5"/>
                <c:pt idx="0">
                  <c:v>81.935883695137107</c:v>
                </c:pt>
                <c:pt idx="1">
                  <c:v>84.146927586263644</c:v>
                </c:pt>
                <c:pt idx="2">
                  <c:v>91.64032288836566</c:v>
                </c:pt>
                <c:pt idx="3">
                  <c:v>96.294000713020111</c:v>
                </c:pt>
                <c:pt idx="4">
                  <c:v>95.566238148767198</c:v>
                </c:pt>
              </c:numCache>
            </c:numRef>
          </c:val>
          <c:smooth val="0"/>
          <c:extLst>
            <c:ext xmlns:c16="http://schemas.microsoft.com/office/drawing/2014/chart" uri="{C3380CC4-5D6E-409C-BE32-E72D297353CC}">
              <c16:uniqueId val="{00000002-3321-A546-B327-20F72F6A7B19}"/>
            </c:ext>
          </c:extLst>
        </c:ser>
        <c:dLbls>
          <c:showLegendKey val="0"/>
          <c:showVal val="0"/>
          <c:showCatName val="0"/>
          <c:showSerName val="0"/>
          <c:showPercent val="0"/>
          <c:showBubbleSize val="0"/>
        </c:dLbls>
        <c:marker val="1"/>
        <c:smooth val="0"/>
        <c:axId val="137532928"/>
        <c:axId val="127263872"/>
      </c:lineChart>
      <c:catAx>
        <c:axId val="137532928"/>
        <c:scaling>
          <c:orientation val="minMax"/>
        </c:scaling>
        <c:delete val="0"/>
        <c:axPos val="b"/>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s-CL"/>
          </a:p>
        </c:txPr>
        <c:crossAx val="127263872"/>
        <c:crosses val="autoZero"/>
        <c:auto val="1"/>
        <c:lblAlgn val="ctr"/>
        <c:lblOffset val="100"/>
        <c:noMultiLvlLbl val="0"/>
      </c:catAx>
      <c:valAx>
        <c:axId val="127263872"/>
        <c:scaling>
          <c:orientation val="minMax"/>
          <c:min val="60"/>
        </c:scaling>
        <c:delete val="0"/>
        <c:axPos val="l"/>
        <c:majorGridlines/>
        <c:numFmt formatCode="#,##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s-CL"/>
          </a:p>
        </c:txPr>
        <c:crossAx val="137532928"/>
        <c:crosses val="autoZero"/>
        <c:crossBetween val="between"/>
      </c:valAx>
    </c:plotArea>
    <c:legend>
      <c:legendPos val="b"/>
      <c:overlay val="0"/>
      <c:txPr>
        <a:bodyPr/>
        <a:lstStyle/>
        <a:p>
          <a:pPr>
            <a:defRPr>
              <a:latin typeface="Arial" panose="020B0604020202020204" pitchFamily="34" charset="0"/>
              <a:cs typeface="Arial" panose="020B0604020202020204" pitchFamily="34" charset="0"/>
            </a:defRPr>
          </a:pPr>
          <a:endParaRPr lang="es-CL"/>
        </a:p>
      </c:txPr>
    </c:legend>
    <c:plotVisOnly val="1"/>
    <c:dispBlanksAs val="gap"/>
    <c:showDLblsOverMax val="0"/>
  </c:chart>
  <c:spPr>
    <a:ln>
      <a:noFill/>
    </a:ln>
  </c:spPr>
  <c:txPr>
    <a:bodyPr/>
    <a:lstStyle/>
    <a:p>
      <a:pPr>
        <a:defRPr sz="1200"/>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849518810148717E-2"/>
          <c:y val="5.8214735541958183E-2"/>
          <c:w val="0.87759492563429575"/>
          <c:h val="0.70096129624663794"/>
        </c:manualLayout>
      </c:layout>
      <c:barChart>
        <c:barDir val="col"/>
        <c:grouping val="clustered"/>
        <c:varyColors val="0"/>
        <c:ser>
          <c:idx val="0"/>
          <c:order val="0"/>
          <c:tx>
            <c:strRef>
              <c:f>G2_LMT!$B$127</c:f>
              <c:strCache>
                <c:ptCount val="1"/>
                <c:pt idx="0">
                  <c:v>FONASA</c:v>
                </c:pt>
              </c:strCache>
            </c:strRef>
          </c:tx>
          <c:spPr>
            <a:solidFill>
              <a:srgbClr val="00B0F0"/>
            </a:solidFill>
            <a:ln>
              <a:noFill/>
            </a:ln>
          </c:spPr>
          <c:invertIfNegative val="0"/>
          <c:dLbls>
            <c:dLbl>
              <c:idx val="3"/>
              <c:numFmt formatCode="0.00%" sourceLinked="0"/>
              <c:spPr>
                <a:noFill/>
                <a:ln>
                  <a:noFill/>
                </a:ln>
                <a:effectLst/>
              </c:spPr>
              <c:txPr>
                <a:bodyPr/>
                <a:lstStyle/>
                <a:p>
                  <a:pPr>
                    <a:defRPr/>
                  </a:pPr>
                  <a:endParaRPr lang="es-CL"/>
                </a:p>
              </c:txPr>
              <c:showLegendKey val="0"/>
              <c:showVal val="1"/>
              <c:showCatName val="0"/>
              <c:showSerName val="0"/>
              <c:showPercent val="0"/>
              <c:showBubbleSize val="0"/>
              <c:extLst>
                <c:ext xmlns:c16="http://schemas.microsoft.com/office/drawing/2014/chart" uri="{C3380CC4-5D6E-409C-BE32-E72D297353CC}">
                  <c16:uniqueId val="{00000000-4993-6A48-BBF9-E854330416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G2_LMT!$A$128:$A$131</c:f>
              <c:strCache>
                <c:ptCount val="4"/>
                <c:pt idx="0">
                  <c:v>Autorizadas sin modificación</c:v>
                </c:pt>
                <c:pt idx="1">
                  <c:v>Autorizadas con modificación**</c:v>
                </c:pt>
                <c:pt idx="2">
                  <c:v>Rechazadas</c:v>
                </c:pt>
                <c:pt idx="3">
                  <c:v>Pendientes</c:v>
                </c:pt>
              </c:strCache>
            </c:strRef>
          </c:cat>
          <c:val>
            <c:numRef>
              <c:f>G2_LMT!$B$128:$B$131</c:f>
              <c:numCache>
                <c:formatCode>0.0%</c:formatCode>
                <c:ptCount val="4"/>
                <c:pt idx="0">
                  <c:v>0.89709699993227843</c:v>
                </c:pt>
                <c:pt idx="1">
                  <c:v>2.0829508907522509E-2</c:v>
                </c:pt>
                <c:pt idx="2">
                  <c:v>8.0652614927633703E-2</c:v>
                </c:pt>
                <c:pt idx="3">
                  <c:v>1.3275992856434E-3</c:v>
                </c:pt>
              </c:numCache>
            </c:numRef>
          </c:val>
          <c:extLst>
            <c:ext xmlns:c16="http://schemas.microsoft.com/office/drawing/2014/chart" uri="{C3380CC4-5D6E-409C-BE32-E72D297353CC}">
              <c16:uniqueId val="{00000001-C43E-B042-A719-2F26BFA56DD6}"/>
            </c:ext>
          </c:extLst>
        </c:ser>
        <c:ser>
          <c:idx val="1"/>
          <c:order val="1"/>
          <c:tx>
            <c:strRef>
              <c:f>G2_LMT!$C$127</c:f>
              <c:strCache>
                <c:ptCount val="1"/>
                <c:pt idx="0">
                  <c:v>ISAPRE</c:v>
                </c:pt>
              </c:strCache>
            </c:strRef>
          </c:tx>
          <c:spPr>
            <a:solidFill>
              <a:srgbClr val="1419A4"/>
            </a:solidFill>
            <a:ln>
              <a:noFill/>
            </a:ln>
          </c:spPr>
          <c:invertIfNegative val="0"/>
          <c:dLbls>
            <c:dLbl>
              <c:idx val="3"/>
              <c:tx>
                <c:rich>
                  <a:bodyPr/>
                  <a:lstStyle/>
                  <a:p>
                    <a:r>
                      <a:rPr lang="en-US" sz="1200"/>
                      <a:t>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3E-B042-A719-2F26BFA56DD6}"/>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G2_LMT!$A$128:$A$131</c:f>
              <c:strCache>
                <c:ptCount val="4"/>
                <c:pt idx="0">
                  <c:v>Autorizadas sin modificación</c:v>
                </c:pt>
                <c:pt idx="1">
                  <c:v>Autorizadas con modificación**</c:v>
                </c:pt>
                <c:pt idx="2">
                  <c:v>Rechazadas</c:v>
                </c:pt>
                <c:pt idx="3">
                  <c:v>Pendientes</c:v>
                </c:pt>
              </c:strCache>
            </c:strRef>
          </c:cat>
          <c:val>
            <c:numRef>
              <c:f>G2_LMT!$C$128:$C$131</c:f>
              <c:numCache>
                <c:formatCode>0.0%</c:formatCode>
                <c:ptCount val="4"/>
                <c:pt idx="0">
                  <c:v>0.69041344144095684</c:v>
                </c:pt>
                <c:pt idx="1">
                  <c:v>0.10824880888884905</c:v>
                </c:pt>
                <c:pt idx="2">
                  <c:v>0.20133774967019405</c:v>
                </c:pt>
                <c:pt idx="3">
                  <c:v>0</c:v>
                </c:pt>
              </c:numCache>
            </c:numRef>
          </c:val>
          <c:extLst>
            <c:ext xmlns:c16="http://schemas.microsoft.com/office/drawing/2014/chart" uri="{C3380CC4-5D6E-409C-BE32-E72D297353CC}">
              <c16:uniqueId val="{00000003-C43E-B042-A719-2F26BFA56DD6}"/>
            </c:ext>
          </c:extLst>
        </c:ser>
        <c:dLbls>
          <c:showLegendKey val="0"/>
          <c:showVal val="0"/>
          <c:showCatName val="0"/>
          <c:showSerName val="0"/>
          <c:showPercent val="0"/>
          <c:showBubbleSize val="0"/>
        </c:dLbls>
        <c:gapWidth val="150"/>
        <c:axId val="119286784"/>
        <c:axId val="127267328"/>
      </c:barChart>
      <c:catAx>
        <c:axId val="119286784"/>
        <c:scaling>
          <c:orientation val="minMax"/>
        </c:scaling>
        <c:delete val="0"/>
        <c:axPos val="b"/>
        <c:numFmt formatCode="General" sourceLinked="0"/>
        <c:majorTickMark val="out"/>
        <c:minorTickMark val="none"/>
        <c:tickLblPos val="nextTo"/>
        <c:crossAx val="127267328"/>
        <c:crosses val="autoZero"/>
        <c:auto val="1"/>
        <c:lblAlgn val="ctr"/>
        <c:lblOffset val="100"/>
        <c:noMultiLvlLbl val="0"/>
      </c:catAx>
      <c:valAx>
        <c:axId val="127267328"/>
        <c:scaling>
          <c:orientation val="minMax"/>
          <c:max val="1"/>
        </c:scaling>
        <c:delete val="0"/>
        <c:axPos val="l"/>
        <c:majorGridlines>
          <c:spPr>
            <a:ln>
              <a:noFill/>
            </a:ln>
          </c:spPr>
        </c:majorGridlines>
        <c:numFmt formatCode="0%" sourceLinked="0"/>
        <c:majorTickMark val="out"/>
        <c:minorTickMark val="none"/>
        <c:tickLblPos val="nextTo"/>
        <c:crossAx val="119286784"/>
        <c:crosses val="autoZero"/>
        <c:crossBetween val="between"/>
      </c:valAx>
    </c:plotArea>
    <c:legend>
      <c:legendPos val="b"/>
      <c:layout>
        <c:manualLayout>
          <c:xMode val="edge"/>
          <c:yMode val="edge"/>
          <c:x val="0.31809947946163164"/>
          <c:y val="0.89168133115413595"/>
          <c:w val="0.30142636590514327"/>
          <c:h val="8.9368404089278125E-2"/>
        </c:manualLayout>
      </c:layout>
      <c:overlay val="0"/>
    </c:legend>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es-C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09610462243525"/>
          <c:y val="4.3427535870327834E-2"/>
          <c:w val="0.72598716401325747"/>
          <c:h val="0.76438247227914946"/>
        </c:manualLayout>
      </c:layout>
      <c:barChart>
        <c:barDir val="col"/>
        <c:grouping val="stacked"/>
        <c:varyColors val="0"/>
        <c:ser>
          <c:idx val="0"/>
          <c:order val="0"/>
          <c:tx>
            <c:v>FONASA</c:v>
          </c:tx>
          <c:spPr>
            <a:solidFill>
              <a:srgbClr val="00B0F0"/>
            </a:solidFill>
            <a:ln>
              <a:noFill/>
            </a:ln>
          </c:spPr>
          <c:invertIfNegative val="0"/>
          <c:dLbls>
            <c:spPr>
              <a:solidFill>
                <a:sysClr val="window" lastClr="FFFFFF"/>
              </a:solidFill>
              <a:ln>
                <a:solidFill>
                  <a:sysClr val="windowText" lastClr="000000"/>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'C8_GTO_SIL'!$A$17:$A$21</c:f>
              <c:numCache>
                <c:formatCode>General</c:formatCode>
                <c:ptCount val="5"/>
                <c:pt idx="0">
                  <c:v>2016</c:v>
                </c:pt>
                <c:pt idx="1">
                  <c:v>2017</c:v>
                </c:pt>
                <c:pt idx="2">
                  <c:v>2018</c:v>
                </c:pt>
                <c:pt idx="3">
                  <c:v>2019</c:v>
                </c:pt>
                <c:pt idx="4">
                  <c:v>2020</c:v>
                </c:pt>
              </c:numCache>
            </c:numRef>
          </c:cat>
          <c:val>
            <c:numRef>
              <c:f>'C8_GTO_SIL'!$B$17:$B$21</c:f>
              <c:numCache>
                <c:formatCode>#,##0</c:formatCode>
                <c:ptCount val="5"/>
                <c:pt idx="0">
                  <c:v>720926252.29643536</c:v>
                </c:pt>
                <c:pt idx="1">
                  <c:v>780128166.41201985</c:v>
                </c:pt>
                <c:pt idx="2">
                  <c:v>856293845.11348999</c:v>
                </c:pt>
                <c:pt idx="3">
                  <c:v>919076932.85799718</c:v>
                </c:pt>
                <c:pt idx="4">
                  <c:v>1019088259.4591501</c:v>
                </c:pt>
              </c:numCache>
            </c:numRef>
          </c:val>
          <c:extLst>
            <c:ext xmlns:c16="http://schemas.microsoft.com/office/drawing/2014/chart" uri="{C3380CC4-5D6E-409C-BE32-E72D297353CC}">
              <c16:uniqueId val="{00000000-416F-1243-AB2B-406DA607C156}"/>
            </c:ext>
          </c:extLst>
        </c:ser>
        <c:ser>
          <c:idx val="1"/>
          <c:order val="1"/>
          <c:tx>
            <c:v>ISAPRE</c:v>
          </c:tx>
          <c:spPr>
            <a:solidFill>
              <a:srgbClr val="1419A4"/>
            </a:solidFill>
            <a:ln>
              <a:noFill/>
            </a:ln>
          </c:spPr>
          <c:invertIfNegative val="0"/>
          <c:dLbls>
            <c:dLbl>
              <c:idx val="0"/>
              <c:layout>
                <c:manualLayout>
                  <c:x val="0"/>
                  <c:y val="-1.6678249513966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6F-1243-AB2B-406DA607C156}"/>
                </c:ext>
              </c:extLst>
            </c:dLbl>
            <c:spPr>
              <a:solidFill>
                <a:sysClr val="window" lastClr="FFFFFF"/>
              </a:solidFill>
              <a:ln>
                <a:solidFill>
                  <a:sysClr val="windowText" lastClr="000000"/>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'C8_GTO_SIL'!$A$17:$A$21</c:f>
              <c:numCache>
                <c:formatCode>General</c:formatCode>
                <c:ptCount val="5"/>
                <c:pt idx="0">
                  <c:v>2016</c:v>
                </c:pt>
                <c:pt idx="1">
                  <c:v>2017</c:v>
                </c:pt>
                <c:pt idx="2">
                  <c:v>2018</c:v>
                </c:pt>
                <c:pt idx="3">
                  <c:v>2019</c:v>
                </c:pt>
                <c:pt idx="4">
                  <c:v>2020</c:v>
                </c:pt>
              </c:numCache>
            </c:numRef>
          </c:cat>
          <c:val>
            <c:numRef>
              <c:f>'C8_GTO_SIL'!$C$17:$C$21</c:f>
              <c:numCache>
                <c:formatCode>#,##0</c:formatCode>
                <c:ptCount val="5"/>
                <c:pt idx="0">
                  <c:v>495605100.54234099</c:v>
                </c:pt>
                <c:pt idx="1">
                  <c:v>577837539.37977636</c:v>
                </c:pt>
                <c:pt idx="2">
                  <c:v>615159992.9581089</c:v>
                </c:pt>
                <c:pt idx="3">
                  <c:v>671437450.49141777</c:v>
                </c:pt>
                <c:pt idx="4">
                  <c:v>808026971.11000001</c:v>
                </c:pt>
              </c:numCache>
            </c:numRef>
          </c:val>
          <c:extLst>
            <c:ext xmlns:c16="http://schemas.microsoft.com/office/drawing/2014/chart" uri="{C3380CC4-5D6E-409C-BE32-E72D297353CC}">
              <c16:uniqueId val="{00000002-416F-1243-AB2B-406DA607C156}"/>
            </c:ext>
          </c:extLst>
        </c:ser>
        <c:dLbls>
          <c:showLegendKey val="0"/>
          <c:showVal val="0"/>
          <c:showCatName val="0"/>
          <c:showSerName val="0"/>
          <c:showPercent val="0"/>
          <c:showBubbleSize val="0"/>
        </c:dLbls>
        <c:gapWidth val="150"/>
        <c:overlap val="100"/>
        <c:axId val="138182144"/>
        <c:axId val="127268480"/>
      </c:barChart>
      <c:catAx>
        <c:axId val="138182144"/>
        <c:scaling>
          <c:orientation val="minMax"/>
        </c:scaling>
        <c:delete val="0"/>
        <c:axPos val="b"/>
        <c:numFmt formatCode="General" sourceLinked="1"/>
        <c:majorTickMark val="out"/>
        <c:minorTickMark val="none"/>
        <c:tickLblPos val="nextTo"/>
        <c:crossAx val="127268480"/>
        <c:crosses val="autoZero"/>
        <c:auto val="1"/>
        <c:lblAlgn val="ctr"/>
        <c:lblOffset val="100"/>
        <c:noMultiLvlLbl val="0"/>
      </c:catAx>
      <c:valAx>
        <c:axId val="127268480"/>
        <c:scaling>
          <c:orientation val="minMax"/>
          <c:max val="2000000000"/>
          <c:min val="0"/>
        </c:scaling>
        <c:delete val="0"/>
        <c:axPos val="l"/>
        <c:majorGridlines/>
        <c:numFmt formatCode="#,##0" sourceLinked="1"/>
        <c:majorTickMark val="out"/>
        <c:minorTickMark val="none"/>
        <c:tickLblPos val="nextTo"/>
        <c:crossAx val="138182144"/>
        <c:crosses val="autoZero"/>
        <c:crossBetween val="between"/>
        <c:majorUnit val="200000000"/>
      </c:valAx>
    </c:plotArea>
    <c:legend>
      <c:legendPos val="b"/>
      <c:layout>
        <c:manualLayout>
          <c:xMode val="edge"/>
          <c:yMode val="edge"/>
          <c:x val="0.40029770584232527"/>
          <c:y val="0.88136512723896965"/>
          <c:w val="0.19940458831534946"/>
          <c:h val="6.3071645664113177E-2"/>
        </c:manualLayout>
      </c:layout>
      <c:overlay val="0"/>
    </c:legend>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es-CL"/>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77318379611016E-2"/>
          <c:y val="4.3676776008355421E-2"/>
          <c:w val="0.92468202391511534"/>
          <c:h val="0.74281078824579161"/>
        </c:manualLayout>
      </c:layout>
      <c:lineChart>
        <c:grouping val="standard"/>
        <c:varyColors val="0"/>
        <c:ser>
          <c:idx val="0"/>
          <c:order val="0"/>
          <c:tx>
            <c:strRef>
              <c:f>'C9_IND_SIL'!$B$5</c:f>
              <c:strCache>
                <c:ptCount val="1"/>
                <c:pt idx="0">
                  <c:v>FONASA</c:v>
                </c:pt>
              </c:strCache>
            </c:strRef>
          </c:tx>
          <c:spPr>
            <a:ln w="25400">
              <a:solidFill>
                <a:srgbClr val="FF8F00"/>
              </a:solidFill>
            </a:ln>
          </c:spPr>
          <c:marker>
            <c:symbol val="square"/>
            <c:size val="12"/>
            <c:spPr>
              <a:solidFill>
                <a:schemeClr val="bg1"/>
              </a:solidFill>
              <a:ln w="25400">
                <a:solidFill>
                  <a:srgbClr val="FF8F00"/>
                </a:solidFill>
              </a:ln>
            </c:spPr>
          </c:marker>
          <c:cat>
            <c:numRef>
              <c:f>'C9_IND_SIL'!$A$6:$A$10</c:f>
              <c:numCache>
                <c:formatCode>General</c:formatCode>
                <c:ptCount val="5"/>
                <c:pt idx="0">
                  <c:v>2016</c:v>
                </c:pt>
                <c:pt idx="1">
                  <c:v>2017</c:v>
                </c:pt>
                <c:pt idx="2">
                  <c:v>2018</c:v>
                </c:pt>
                <c:pt idx="3">
                  <c:v>2019</c:v>
                </c:pt>
                <c:pt idx="4">
                  <c:v>2020</c:v>
                </c:pt>
              </c:numCache>
            </c:numRef>
          </c:cat>
          <c:val>
            <c:numRef>
              <c:f>'C9_IND_SIL'!$B$6:$B$10</c:f>
              <c:numCache>
                <c:formatCode>#,##0.0</c:formatCode>
                <c:ptCount val="5"/>
                <c:pt idx="0">
                  <c:v>161.38519500816585</c:v>
                </c:pt>
                <c:pt idx="1">
                  <c:v>169.26606191614474</c:v>
                </c:pt>
                <c:pt idx="2">
                  <c:v>190.13600386747137</c:v>
                </c:pt>
                <c:pt idx="3">
                  <c:v>198.30480475796696</c:v>
                </c:pt>
                <c:pt idx="4">
                  <c:v>221.17675363632793</c:v>
                </c:pt>
              </c:numCache>
            </c:numRef>
          </c:val>
          <c:smooth val="0"/>
          <c:extLst>
            <c:ext xmlns:c16="http://schemas.microsoft.com/office/drawing/2014/chart" uri="{C3380CC4-5D6E-409C-BE32-E72D297353CC}">
              <c16:uniqueId val="{00000000-57AF-AD4D-8160-88A55DBE135B}"/>
            </c:ext>
          </c:extLst>
        </c:ser>
        <c:ser>
          <c:idx val="1"/>
          <c:order val="1"/>
          <c:tx>
            <c:strRef>
              <c:f>'C9_IND_SIL'!$C$5</c:f>
              <c:strCache>
                <c:ptCount val="1"/>
                <c:pt idx="0">
                  <c:v>ISAPRE</c:v>
                </c:pt>
              </c:strCache>
            </c:strRef>
          </c:tx>
          <c:spPr>
            <a:ln w="25400">
              <a:solidFill>
                <a:srgbClr val="00B0F0"/>
              </a:solidFill>
            </a:ln>
          </c:spPr>
          <c:marker>
            <c:symbol val="diamond"/>
            <c:size val="12"/>
            <c:spPr>
              <a:solidFill>
                <a:schemeClr val="bg1"/>
              </a:solidFill>
              <a:ln w="25400">
                <a:solidFill>
                  <a:srgbClr val="00B0F0"/>
                </a:solidFill>
              </a:ln>
            </c:spPr>
          </c:marker>
          <c:cat>
            <c:numRef>
              <c:f>'C9_IND_SIL'!$A$6:$A$10</c:f>
              <c:numCache>
                <c:formatCode>General</c:formatCode>
                <c:ptCount val="5"/>
                <c:pt idx="0">
                  <c:v>2016</c:v>
                </c:pt>
                <c:pt idx="1">
                  <c:v>2017</c:v>
                </c:pt>
                <c:pt idx="2">
                  <c:v>2018</c:v>
                </c:pt>
                <c:pt idx="3">
                  <c:v>2019</c:v>
                </c:pt>
                <c:pt idx="4">
                  <c:v>2020</c:v>
                </c:pt>
              </c:numCache>
            </c:numRef>
          </c:cat>
          <c:val>
            <c:numRef>
              <c:f>'C9_IND_SIL'!$C$6:$C$10</c:f>
              <c:numCache>
                <c:formatCode>#,##0.0</c:formatCode>
                <c:ptCount val="5"/>
                <c:pt idx="0">
                  <c:v>297.08206525398413</c:v>
                </c:pt>
                <c:pt idx="1">
                  <c:v>340.78603596479542</c:v>
                </c:pt>
                <c:pt idx="2">
                  <c:v>360.0402837998497</c:v>
                </c:pt>
                <c:pt idx="3">
                  <c:v>383.16676948459678</c:v>
                </c:pt>
                <c:pt idx="4">
                  <c:v>473.43074145099337</c:v>
                </c:pt>
              </c:numCache>
            </c:numRef>
          </c:val>
          <c:smooth val="0"/>
          <c:extLst>
            <c:ext xmlns:c16="http://schemas.microsoft.com/office/drawing/2014/chart" uri="{C3380CC4-5D6E-409C-BE32-E72D297353CC}">
              <c16:uniqueId val="{00000001-57AF-AD4D-8160-88A55DBE135B}"/>
            </c:ext>
          </c:extLst>
        </c:ser>
        <c:ser>
          <c:idx val="2"/>
          <c:order val="2"/>
          <c:tx>
            <c:strRef>
              <c:f>'C9_IND_SIL'!$D$5</c:f>
              <c:strCache>
                <c:ptCount val="1"/>
                <c:pt idx="0">
                  <c:v>SISTEMA</c:v>
                </c:pt>
              </c:strCache>
            </c:strRef>
          </c:tx>
          <c:spPr>
            <a:ln w="25400">
              <a:solidFill>
                <a:srgbClr val="0000CC"/>
              </a:solidFill>
            </a:ln>
          </c:spPr>
          <c:marker>
            <c:symbol val="triangle"/>
            <c:size val="12"/>
            <c:spPr>
              <a:solidFill>
                <a:schemeClr val="bg1"/>
              </a:solidFill>
              <a:ln w="25400">
                <a:solidFill>
                  <a:srgbClr val="0000CC"/>
                </a:solidFill>
              </a:ln>
            </c:spPr>
          </c:marker>
          <c:cat>
            <c:numRef>
              <c:f>'C9_IND_SIL'!$A$6:$A$10</c:f>
              <c:numCache>
                <c:formatCode>General</c:formatCode>
                <c:ptCount val="5"/>
                <c:pt idx="0">
                  <c:v>2016</c:v>
                </c:pt>
                <c:pt idx="1">
                  <c:v>2017</c:v>
                </c:pt>
                <c:pt idx="2">
                  <c:v>2018</c:v>
                </c:pt>
                <c:pt idx="3">
                  <c:v>2019</c:v>
                </c:pt>
                <c:pt idx="4">
                  <c:v>2020</c:v>
                </c:pt>
              </c:numCache>
            </c:numRef>
          </c:cat>
          <c:val>
            <c:numRef>
              <c:f>'C9_IND_SIL'!$D$6:$D$10</c:f>
              <c:numCache>
                <c:formatCode>#,##0.0</c:formatCode>
                <c:ptCount val="5"/>
                <c:pt idx="0">
                  <c:v>198.28204047233532</c:v>
                </c:pt>
                <c:pt idx="1">
                  <c:v>215.39662499786368</c:v>
                </c:pt>
                <c:pt idx="2">
                  <c:v>236.86622061550176</c:v>
                </c:pt>
                <c:pt idx="3">
                  <c:v>249.02349228048979</c:v>
                </c:pt>
                <c:pt idx="4">
                  <c:v>289.36047774711994</c:v>
                </c:pt>
              </c:numCache>
            </c:numRef>
          </c:val>
          <c:smooth val="0"/>
          <c:extLst>
            <c:ext xmlns:c16="http://schemas.microsoft.com/office/drawing/2014/chart" uri="{C3380CC4-5D6E-409C-BE32-E72D297353CC}">
              <c16:uniqueId val="{00000002-57AF-AD4D-8160-88A55DBE135B}"/>
            </c:ext>
          </c:extLst>
        </c:ser>
        <c:dLbls>
          <c:showLegendKey val="0"/>
          <c:showVal val="0"/>
          <c:showCatName val="0"/>
          <c:showSerName val="0"/>
          <c:showPercent val="0"/>
          <c:showBubbleSize val="0"/>
        </c:dLbls>
        <c:marker val="1"/>
        <c:smooth val="0"/>
        <c:axId val="134066688"/>
        <c:axId val="127264448"/>
      </c:lineChart>
      <c:catAx>
        <c:axId val="134066688"/>
        <c:scaling>
          <c:orientation val="minMax"/>
        </c:scaling>
        <c:delete val="0"/>
        <c:axPos val="b"/>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s-CL"/>
          </a:p>
        </c:txPr>
        <c:crossAx val="127264448"/>
        <c:crosses val="autoZero"/>
        <c:auto val="1"/>
        <c:lblAlgn val="ctr"/>
        <c:lblOffset val="100"/>
        <c:noMultiLvlLbl val="0"/>
      </c:catAx>
      <c:valAx>
        <c:axId val="127264448"/>
        <c:scaling>
          <c:orientation val="minMax"/>
          <c:max val="500"/>
          <c:min val="0"/>
        </c:scaling>
        <c:delete val="0"/>
        <c:axPos val="l"/>
        <c:majorGridlines/>
        <c:numFmt formatCode="#,##0.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s-CL"/>
          </a:p>
        </c:txPr>
        <c:crossAx val="134066688"/>
        <c:crosses val="autoZero"/>
        <c:crossBetween val="between"/>
      </c:valAx>
    </c:plotArea>
    <c:legend>
      <c:legendPos val="b"/>
      <c:layout>
        <c:manualLayout>
          <c:xMode val="edge"/>
          <c:yMode val="edge"/>
          <c:x val="0.26201658086008478"/>
          <c:y val="0.88518353862576971"/>
          <c:w val="0.41352622969138941"/>
          <c:h val="7.2179705415771678E-2"/>
        </c:manualLayout>
      </c:layout>
      <c:overlay val="0"/>
      <c:txPr>
        <a:bodyPr/>
        <a:lstStyle/>
        <a:p>
          <a:pPr>
            <a:defRPr>
              <a:latin typeface="Arial" panose="020B0604020202020204" pitchFamily="34" charset="0"/>
              <a:cs typeface="Arial" panose="020B0604020202020204" pitchFamily="34" charset="0"/>
            </a:defRPr>
          </a:pPr>
          <a:endParaRPr lang="es-CL"/>
        </a:p>
      </c:txPr>
    </c:legend>
    <c:plotVisOnly val="1"/>
    <c:dispBlanksAs val="gap"/>
    <c:showDLblsOverMax val="0"/>
  </c:chart>
  <c:spPr>
    <a:ln>
      <a:noFill/>
    </a:ln>
  </c:spPr>
  <c:txPr>
    <a:bodyPr/>
    <a:lstStyle/>
    <a:p>
      <a:pPr>
        <a:defRPr sz="1200"/>
      </a:pPr>
      <a:endParaRPr lang="es-C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77318379611016E-2"/>
          <c:y val="4.3676776008355421E-2"/>
          <c:w val="0.92468202391511534"/>
          <c:h val="0.74281078824579161"/>
        </c:manualLayout>
      </c:layout>
      <c:lineChart>
        <c:grouping val="standard"/>
        <c:varyColors val="0"/>
        <c:ser>
          <c:idx val="0"/>
          <c:order val="0"/>
          <c:tx>
            <c:strRef>
              <c:f>'C9_IND_SIL'!$B$55</c:f>
              <c:strCache>
                <c:ptCount val="1"/>
                <c:pt idx="0">
                  <c:v>FONASA</c:v>
                </c:pt>
              </c:strCache>
            </c:strRef>
          </c:tx>
          <c:spPr>
            <a:ln w="25400">
              <a:solidFill>
                <a:srgbClr val="FF8F00"/>
              </a:solidFill>
            </a:ln>
          </c:spPr>
          <c:marker>
            <c:symbol val="square"/>
            <c:size val="12"/>
            <c:spPr>
              <a:solidFill>
                <a:schemeClr val="bg1"/>
              </a:solidFill>
              <a:ln w="25400">
                <a:solidFill>
                  <a:srgbClr val="FF8F00"/>
                </a:solidFill>
              </a:ln>
            </c:spPr>
          </c:marker>
          <c:cat>
            <c:numRef>
              <c:f>'C9_IND_SIL'!$A$56:$A$60</c:f>
              <c:numCache>
                <c:formatCode>General</c:formatCode>
                <c:ptCount val="5"/>
                <c:pt idx="0">
                  <c:v>2016</c:v>
                </c:pt>
                <c:pt idx="1">
                  <c:v>2017</c:v>
                </c:pt>
                <c:pt idx="2">
                  <c:v>2018</c:v>
                </c:pt>
                <c:pt idx="3">
                  <c:v>2019</c:v>
                </c:pt>
                <c:pt idx="4">
                  <c:v>2020</c:v>
                </c:pt>
              </c:numCache>
            </c:numRef>
          </c:cat>
          <c:val>
            <c:numRef>
              <c:f>'C9_IND_SIL'!$B$56:$B$60</c:f>
              <c:numCache>
                <c:formatCode>0.0%</c:formatCode>
                <c:ptCount val="5"/>
                <c:pt idx="0">
                  <c:v>2.5915420981387542E-2</c:v>
                </c:pt>
                <c:pt idx="1">
                  <c:v>2.6533712285332293E-2</c:v>
                </c:pt>
                <c:pt idx="2">
                  <c:v>2.6933916805225354E-2</c:v>
                </c:pt>
                <c:pt idx="3">
                  <c:v>2.7774837174539081E-2</c:v>
                </c:pt>
                <c:pt idx="4">
                  <c:v>3.0030033021357629E-2</c:v>
                </c:pt>
              </c:numCache>
            </c:numRef>
          </c:val>
          <c:smooth val="0"/>
          <c:extLst>
            <c:ext xmlns:c16="http://schemas.microsoft.com/office/drawing/2014/chart" uri="{C3380CC4-5D6E-409C-BE32-E72D297353CC}">
              <c16:uniqueId val="{00000000-42ED-4448-94EF-4229EF055640}"/>
            </c:ext>
          </c:extLst>
        </c:ser>
        <c:ser>
          <c:idx val="1"/>
          <c:order val="1"/>
          <c:tx>
            <c:strRef>
              <c:f>'C9_IND_SIL'!$C$55</c:f>
              <c:strCache>
                <c:ptCount val="1"/>
                <c:pt idx="0">
                  <c:v>ISAPRE</c:v>
                </c:pt>
              </c:strCache>
            </c:strRef>
          </c:tx>
          <c:spPr>
            <a:ln w="25400">
              <a:solidFill>
                <a:srgbClr val="00B0F0"/>
              </a:solidFill>
            </a:ln>
          </c:spPr>
          <c:marker>
            <c:symbol val="diamond"/>
            <c:size val="12"/>
            <c:spPr>
              <a:solidFill>
                <a:schemeClr val="bg1"/>
              </a:solidFill>
              <a:ln w="25400">
                <a:solidFill>
                  <a:srgbClr val="00B0F0"/>
                </a:solidFill>
              </a:ln>
            </c:spPr>
          </c:marker>
          <c:cat>
            <c:numRef>
              <c:f>'C9_IND_SIL'!$A$56:$A$60</c:f>
              <c:numCache>
                <c:formatCode>General</c:formatCode>
                <c:ptCount val="5"/>
                <c:pt idx="0">
                  <c:v>2016</c:v>
                </c:pt>
                <c:pt idx="1">
                  <c:v>2017</c:v>
                </c:pt>
                <c:pt idx="2">
                  <c:v>2018</c:v>
                </c:pt>
                <c:pt idx="3">
                  <c:v>2019</c:v>
                </c:pt>
                <c:pt idx="4">
                  <c:v>2020</c:v>
                </c:pt>
              </c:numCache>
            </c:numRef>
          </c:cat>
          <c:val>
            <c:numRef>
              <c:f>'C9_IND_SIL'!$C$56:$C$60</c:f>
              <c:numCache>
                <c:formatCode>0.0%</c:formatCode>
                <c:ptCount val="5"/>
                <c:pt idx="0">
                  <c:v>1.9240743800474094E-2</c:v>
                </c:pt>
                <c:pt idx="1">
                  <c:v>2.1815285050033117E-2</c:v>
                </c:pt>
                <c:pt idx="2">
                  <c:v>2.2445050159195047E-2</c:v>
                </c:pt>
                <c:pt idx="3">
                  <c:v>2.3255478005524077E-2</c:v>
                </c:pt>
                <c:pt idx="4">
                  <c:v>2.8642039933894765E-2</c:v>
                </c:pt>
              </c:numCache>
            </c:numRef>
          </c:val>
          <c:smooth val="0"/>
          <c:extLst>
            <c:ext xmlns:c16="http://schemas.microsoft.com/office/drawing/2014/chart" uri="{C3380CC4-5D6E-409C-BE32-E72D297353CC}">
              <c16:uniqueId val="{00000001-42ED-4448-94EF-4229EF055640}"/>
            </c:ext>
          </c:extLst>
        </c:ser>
        <c:ser>
          <c:idx val="2"/>
          <c:order val="2"/>
          <c:tx>
            <c:strRef>
              <c:f>'C9_IND_SIL'!$D$55</c:f>
              <c:strCache>
                <c:ptCount val="1"/>
                <c:pt idx="0">
                  <c:v>SISTEMA</c:v>
                </c:pt>
              </c:strCache>
            </c:strRef>
          </c:tx>
          <c:spPr>
            <a:ln w="25400">
              <a:solidFill>
                <a:srgbClr val="0000CC"/>
              </a:solidFill>
            </a:ln>
          </c:spPr>
          <c:marker>
            <c:symbol val="triangle"/>
            <c:size val="12"/>
            <c:spPr>
              <a:solidFill>
                <a:schemeClr val="bg1"/>
              </a:solidFill>
              <a:ln w="25400">
                <a:solidFill>
                  <a:srgbClr val="0000CC"/>
                </a:solidFill>
              </a:ln>
            </c:spPr>
          </c:marker>
          <c:cat>
            <c:numRef>
              <c:f>'C9_IND_SIL'!$A$56:$A$60</c:f>
              <c:numCache>
                <c:formatCode>General</c:formatCode>
                <c:ptCount val="5"/>
                <c:pt idx="0">
                  <c:v>2016</c:v>
                </c:pt>
                <c:pt idx="1">
                  <c:v>2017</c:v>
                </c:pt>
                <c:pt idx="2">
                  <c:v>2018</c:v>
                </c:pt>
                <c:pt idx="3">
                  <c:v>2019</c:v>
                </c:pt>
                <c:pt idx="4">
                  <c:v>2020</c:v>
                </c:pt>
              </c:numCache>
            </c:numRef>
          </c:cat>
          <c:val>
            <c:numRef>
              <c:f>'C9_IND_SIL'!$D$56:$D$60</c:f>
              <c:numCache>
                <c:formatCode>0.0%</c:formatCode>
                <c:ptCount val="5"/>
                <c:pt idx="0">
                  <c:v>2.2706422025629613E-2</c:v>
                </c:pt>
                <c:pt idx="1">
                  <c:v>2.429749112719198E-2</c:v>
                </c:pt>
                <c:pt idx="2">
                  <c:v>2.4855732189550037E-2</c:v>
                </c:pt>
                <c:pt idx="3">
                  <c:v>2.5668983378979351E-2</c:v>
                </c:pt>
                <c:pt idx="4">
                  <c:v>2.9399961232780929E-2</c:v>
                </c:pt>
              </c:numCache>
            </c:numRef>
          </c:val>
          <c:smooth val="0"/>
          <c:extLst>
            <c:ext xmlns:c16="http://schemas.microsoft.com/office/drawing/2014/chart" uri="{C3380CC4-5D6E-409C-BE32-E72D297353CC}">
              <c16:uniqueId val="{00000002-42ED-4448-94EF-4229EF055640}"/>
            </c:ext>
          </c:extLst>
        </c:ser>
        <c:dLbls>
          <c:showLegendKey val="0"/>
          <c:showVal val="0"/>
          <c:showCatName val="0"/>
          <c:showSerName val="0"/>
          <c:showPercent val="0"/>
          <c:showBubbleSize val="0"/>
        </c:dLbls>
        <c:marker val="1"/>
        <c:smooth val="0"/>
        <c:axId val="138590720"/>
        <c:axId val="138709824"/>
      </c:lineChart>
      <c:catAx>
        <c:axId val="138590720"/>
        <c:scaling>
          <c:orientation val="minMax"/>
        </c:scaling>
        <c:delete val="0"/>
        <c:axPos val="b"/>
        <c:numFmt formatCode="General" sourceLinked="1"/>
        <c:majorTickMark val="out"/>
        <c:minorTickMark val="none"/>
        <c:tickLblPos val="nextTo"/>
        <c:crossAx val="138709824"/>
        <c:crosses val="autoZero"/>
        <c:auto val="1"/>
        <c:lblAlgn val="ctr"/>
        <c:lblOffset val="100"/>
        <c:noMultiLvlLbl val="0"/>
      </c:catAx>
      <c:valAx>
        <c:axId val="138709824"/>
        <c:scaling>
          <c:orientation val="minMax"/>
          <c:max val="3.500000000000001E-2"/>
          <c:min val="0"/>
        </c:scaling>
        <c:delete val="0"/>
        <c:axPos val="l"/>
        <c:majorGridlines/>
        <c:numFmt formatCode="0.0%" sourceLinked="0"/>
        <c:majorTickMark val="out"/>
        <c:minorTickMark val="none"/>
        <c:tickLblPos val="nextTo"/>
        <c:crossAx val="138590720"/>
        <c:crosses val="autoZero"/>
        <c:crossBetween val="between"/>
      </c:valAx>
    </c:plotArea>
    <c:legend>
      <c:legendPos val="b"/>
      <c:layout>
        <c:manualLayout>
          <c:xMode val="edge"/>
          <c:yMode val="edge"/>
          <c:x val="0.24599093228200039"/>
          <c:y val="0.90669817798182883"/>
          <c:w val="0.41352622969138941"/>
          <c:h val="7.2179705415771678E-2"/>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G_GASTO!$G$47</c:f>
              <c:strCache>
                <c:ptCount val="1"/>
                <c:pt idx="0">
                  <c:v>2020</c:v>
                </c:pt>
              </c:strCache>
            </c:strRef>
          </c:tx>
          <c:spPr>
            <a:solidFill>
              <a:srgbClr val="0000CC"/>
            </a:solidFill>
            <a:ln>
              <a:noFill/>
            </a:ln>
          </c:spPr>
          <c:invertIfNegative val="0"/>
          <c:dLbls>
            <c:spPr>
              <a:noFill/>
              <a:ln>
                <a:noFill/>
              </a:ln>
              <a:effectLst/>
            </c:spPr>
            <c:txPr>
              <a:bodyPr/>
              <a:lstStyle/>
              <a:p>
                <a:pPr>
                  <a:defRPr sz="800">
                    <a:latin typeface="Arial" panose="020B0604020202020204" pitchFamily="34" charset="0"/>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G_GASTO!$F$48:$F$56</c:f>
              <c:strCache>
                <c:ptCount val="9"/>
                <c:pt idx="0">
                  <c:v>Trastornos mentales</c:v>
                </c:pt>
                <c:pt idx="1">
                  <c:v>Enf. osteomusculares</c:v>
                </c:pt>
                <c:pt idx="2">
                  <c:v>Traumatismos, env. y otros</c:v>
                </c:pt>
                <c:pt idx="3">
                  <c:v>COVID-19*</c:v>
                </c:pt>
                <c:pt idx="4">
                  <c:v>Tumores y Cánceres</c:v>
                </c:pt>
                <c:pt idx="5">
                  <c:v>Licencia médica preventiva parental**</c:v>
                </c:pt>
                <c:pt idx="6">
                  <c:v>Enf. cardiovasculares</c:v>
                </c:pt>
                <c:pt idx="7">
                  <c:v>Enf. del Sistema Digestivo</c:v>
                </c:pt>
                <c:pt idx="8">
                  <c:v>Enf. respiratorias</c:v>
                </c:pt>
              </c:strCache>
            </c:strRef>
          </c:cat>
          <c:val>
            <c:numRef>
              <c:f>G_GASTO!$G$48:$G$56</c:f>
              <c:numCache>
                <c:formatCode>#,##0</c:formatCode>
                <c:ptCount val="9"/>
                <c:pt idx="0">
                  <c:v>567156.41952459165</c:v>
                </c:pt>
                <c:pt idx="1">
                  <c:v>300170.50376823364</c:v>
                </c:pt>
                <c:pt idx="2">
                  <c:v>164080.02948497777</c:v>
                </c:pt>
                <c:pt idx="3">
                  <c:v>161684.72847300704</c:v>
                </c:pt>
                <c:pt idx="4">
                  <c:v>113110.71528852223</c:v>
                </c:pt>
                <c:pt idx="5">
                  <c:v>112141.43450733334</c:v>
                </c:pt>
                <c:pt idx="6">
                  <c:v>61866.82654348333</c:v>
                </c:pt>
                <c:pt idx="7">
                  <c:v>49318.289258240802</c:v>
                </c:pt>
                <c:pt idx="8">
                  <c:v>47184.099759073812</c:v>
                </c:pt>
              </c:numCache>
            </c:numRef>
          </c:val>
          <c:extLst>
            <c:ext xmlns:c16="http://schemas.microsoft.com/office/drawing/2014/chart" uri="{C3380CC4-5D6E-409C-BE32-E72D297353CC}">
              <c16:uniqueId val="{00000000-3156-144E-92EF-005A517DD497}"/>
            </c:ext>
          </c:extLst>
        </c:ser>
        <c:ser>
          <c:idx val="3"/>
          <c:order val="1"/>
          <c:tx>
            <c:strRef>
              <c:f>G_GASTO!$H$47</c:f>
              <c:strCache>
                <c:ptCount val="1"/>
                <c:pt idx="0">
                  <c:v>2019</c:v>
                </c:pt>
              </c:strCache>
            </c:strRef>
          </c:tx>
          <c:spPr>
            <a:solidFill>
              <a:srgbClr val="00B0F0"/>
            </a:solidFill>
            <a:ln>
              <a:noFill/>
            </a:ln>
          </c:spPr>
          <c:invertIfNegative val="0"/>
          <c:dLbls>
            <c:spPr>
              <a:noFill/>
              <a:ln>
                <a:noFill/>
              </a:ln>
              <a:effectLst/>
            </c:spPr>
            <c:txPr>
              <a:bodyPr/>
              <a:lstStyle/>
              <a:p>
                <a:pPr>
                  <a:defRPr sz="800">
                    <a:latin typeface="Arial" panose="020B0604020202020204" pitchFamily="34" charset="0"/>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G_GASTO!$F$48:$F$56</c:f>
              <c:strCache>
                <c:ptCount val="9"/>
                <c:pt idx="0">
                  <c:v>Trastornos mentales</c:v>
                </c:pt>
                <c:pt idx="1">
                  <c:v>Enf. osteomusculares</c:v>
                </c:pt>
                <c:pt idx="2">
                  <c:v>Traumatismos, env. y otros</c:v>
                </c:pt>
                <c:pt idx="3">
                  <c:v>COVID-19*</c:v>
                </c:pt>
                <c:pt idx="4">
                  <c:v>Tumores y Cánceres</c:v>
                </c:pt>
                <c:pt idx="5">
                  <c:v>Licencia médica preventiva parental**</c:v>
                </c:pt>
                <c:pt idx="6">
                  <c:v>Enf. cardiovasculares</c:v>
                </c:pt>
                <c:pt idx="7">
                  <c:v>Enf. del Sistema Digestivo</c:v>
                </c:pt>
                <c:pt idx="8">
                  <c:v>Enf. respiratorias</c:v>
                </c:pt>
              </c:strCache>
            </c:strRef>
          </c:cat>
          <c:val>
            <c:numRef>
              <c:f>G_GASTO!$H$48:$H$56</c:f>
              <c:numCache>
                <c:formatCode>#,##0</c:formatCode>
                <c:ptCount val="9"/>
                <c:pt idx="0">
                  <c:v>454147.12020625162</c:v>
                </c:pt>
                <c:pt idx="1">
                  <c:v>323638.85964933876</c:v>
                </c:pt>
                <c:pt idx="2">
                  <c:v>186461.6257894134</c:v>
                </c:pt>
                <c:pt idx="4">
                  <c:v>112122.24990238441</c:v>
                </c:pt>
                <c:pt idx="6">
                  <c:v>60817.665771450251</c:v>
                </c:pt>
                <c:pt idx="7">
                  <c:v>63702.838734290061</c:v>
                </c:pt>
                <c:pt idx="8">
                  <c:v>66130.663998746109</c:v>
                </c:pt>
              </c:numCache>
            </c:numRef>
          </c:val>
          <c:extLst>
            <c:ext xmlns:c16="http://schemas.microsoft.com/office/drawing/2014/chart" uri="{C3380CC4-5D6E-409C-BE32-E72D297353CC}">
              <c16:uniqueId val="{00000001-3156-144E-92EF-005A517DD497}"/>
            </c:ext>
          </c:extLst>
        </c:ser>
        <c:ser>
          <c:idx val="0"/>
          <c:order val="2"/>
          <c:spPr>
            <a:noFill/>
            <a:ln cmpd="dbl">
              <a:noFill/>
            </a:ln>
          </c:spPr>
          <c:invertIfNegative val="0"/>
          <c:cat>
            <c:strRef>
              <c:f>G_GASTO!$F$48:$F$56</c:f>
              <c:strCache>
                <c:ptCount val="9"/>
                <c:pt idx="0">
                  <c:v>Trastornos mentales</c:v>
                </c:pt>
                <c:pt idx="1">
                  <c:v>Enf. osteomusculares</c:v>
                </c:pt>
                <c:pt idx="2">
                  <c:v>Traumatismos, env. y otros</c:v>
                </c:pt>
                <c:pt idx="3">
                  <c:v>COVID-19*</c:v>
                </c:pt>
                <c:pt idx="4">
                  <c:v>Tumores y Cánceres</c:v>
                </c:pt>
                <c:pt idx="5">
                  <c:v>Licencia médica preventiva parental**</c:v>
                </c:pt>
                <c:pt idx="6">
                  <c:v>Enf. cardiovasculares</c:v>
                </c:pt>
                <c:pt idx="7">
                  <c:v>Enf. del Sistema Digestivo</c:v>
                </c:pt>
                <c:pt idx="8">
                  <c:v>Enf. respiratorias</c:v>
                </c:pt>
              </c:strCache>
            </c:strRef>
          </c:cat>
          <c:val>
            <c:numRef>
              <c:f>G_GASTO!$I$48:$I$56</c:f>
              <c:numCache>
                <c:formatCode>General</c:formatCode>
                <c:ptCount val="9"/>
                <c:pt idx="0">
                  <c:v>700000</c:v>
                </c:pt>
                <c:pt idx="1">
                  <c:v>700000</c:v>
                </c:pt>
                <c:pt idx="2">
                  <c:v>700000</c:v>
                </c:pt>
                <c:pt idx="3">
                  <c:v>700000</c:v>
                </c:pt>
                <c:pt idx="4">
                  <c:v>700000</c:v>
                </c:pt>
                <c:pt idx="5">
                  <c:v>700000</c:v>
                </c:pt>
                <c:pt idx="6">
                  <c:v>700000</c:v>
                </c:pt>
                <c:pt idx="7">
                  <c:v>700000</c:v>
                </c:pt>
                <c:pt idx="8">
                  <c:v>700000</c:v>
                </c:pt>
              </c:numCache>
            </c:numRef>
          </c:val>
          <c:extLst>
            <c:ext xmlns:c16="http://schemas.microsoft.com/office/drawing/2014/chart" uri="{C3380CC4-5D6E-409C-BE32-E72D297353CC}">
              <c16:uniqueId val="{00000002-3156-144E-92EF-005A517DD497}"/>
            </c:ext>
          </c:extLst>
        </c:ser>
        <c:dLbls>
          <c:showLegendKey val="0"/>
          <c:showVal val="0"/>
          <c:showCatName val="0"/>
          <c:showSerName val="0"/>
          <c:showPercent val="0"/>
          <c:showBubbleSize val="0"/>
        </c:dLbls>
        <c:gapWidth val="25"/>
        <c:axId val="139187712"/>
        <c:axId val="138712704"/>
      </c:barChart>
      <c:catAx>
        <c:axId val="139187712"/>
        <c:scaling>
          <c:orientation val="maxMin"/>
        </c:scaling>
        <c:delete val="0"/>
        <c:axPos val="l"/>
        <c:numFmt formatCode="General" sourceLinked="0"/>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s-CL"/>
          </a:p>
        </c:txPr>
        <c:crossAx val="138712704"/>
        <c:crosses val="autoZero"/>
        <c:auto val="1"/>
        <c:lblAlgn val="ctr"/>
        <c:lblOffset val="100"/>
        <c:noMultiLvlLbl val="0"/>
      </c:catAx>
      <c:valAx>
        <c:axId val="138712704"/>
        <c:scaling>
          <c:orientation val="minMax"/>
        </c:scaling>
        <c:delete val="1"/>
        <c:axPos val="t"/>
        <c:numFmt formatCode="#,##0.0" sourceLinked="0"/>
        <c:majorTickMark val="out"/>
        <c:minorTickMark val="none"/>
        <c:tickLblPos val="nextTo"/>
        <c:crossAx val="139187712"/>
        <c:crosses val="autoZero"/>
        <c:crossBetween val="between"/>
      </c:valAx>
    </c:plotArea>
    <c:legend>
      <c:legendPos val="b"/>
      <c:legendEntry>
        <c:idx val="2"/>
        <c:delete val="1"/>
      </c:legendEntry>
      <c:layout>
        <c:manualLayout>
          <c:xMode val="edge"/>
          <c:yMode val="edge"/>
          <c:x val="0.35712433705253777"/>
          <c:y val="0.89559851772742083"/>
          <c:w val="0.24517457633351489"/>
          <c:h val="4.9163841903255671E-2"/>
        </c:manualLayout>
      </c:layout>
      <c:overlay val="0"/>
      <c:txPr>
        <a:bodyPr/>
        <a:lstStyle/>
        <a:p>
          <a:pPr>
            <a:defRPr sz="800">
              <a:latin typeface="Arial" panose="020B0604020202020204" pitchFamily="34" charset="0"/>
              <a:cs typeface="Arial" panose="020B0604020202020204" pitchFamily="34" charset="0"/>
            </a:defRPr>
          </a:pPr>
          <a:endParaRPr lang="es-CL"/>
        </a:p>
      </c:txPr>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0.91556</cdr:x>
      <cdr:y>0.53761</cdr:y>
    </cdr:from>
    <cdr:to>
      <cdr:x>0.98491</cdr:x>
      <cdr:y>0.61829</cdr:y>
    </cdr:to>
    <cdr:sp macro="" textlink="">
      <cdr:nvSpPr>
        <cdr:cNvPr id="12" name="1 CuadroTexto">
          <a:extLst xmlns:a="http://schemas.openxmlformats.org/drawingml/2006/main">
            <a:ext uri="{FF2B5EF4-FFF2-40B4-BE49-F238E27FC236}">
              <a16:creationId xmlns:a16="http://schemas.microsoft.com/office/drawing/2014/main" id="{9D0C089E-307E-AE44-8302-E096E7C0E953}"/>
            </a:ext>
          </a:extLst>
        </cdr:cNvPr>
        <cdr:cNvSpPr txBox="1"/>
      </cdr:nvSpPr>
      <cdr:spPr>
        <a:xfrm xmlns:a="http://schemas.openxmlformats.org/drawingml/2006/main">
          <a:off x="6732324" y="1874314"/>
          <a:ext cx="509945" cy="28128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100" b="1" dirty="0">
              <a:latin typeface="Arial" panose="020B0604020202020204" pitchFamily="34" charset="0"/>
              <a:cs typeface="Arial" panose="020B0604020202020204" pitchFamily="34" charset="0"/>
            </a:rPr>
            <a:t>73%</a:t>
          </a:r>
        </a:p>
      </cdr:txBody>
    </cdr:sp>
  </cdr:relSizeAnchor>
  <cdr:relSizeAnchor xmlns:cdr="http://schemas.openxmlformats.org/drawingml/2006/chartDrawing">
    <cdr:from>
      <cdr:x>0.91677</cdr:x>
      <cdr:y>0.21157</cdr:y>
    </cdr:from>
    <cdr:to>
      <cdr:x>0.98611</cdr:x>
      <cdr:y>0.29224</cdr:y>
    </cdr:to>
    <cdr:sp macro="" textlink="">
      <cdr:nvSpPr>
        <cdr:cNvPr id="17" name="1 CuadroTexto">
          <a:extLst xmlns:a="http://schemas.openxmlformats.org/drawingml/2006/main">
            <a:ext uri="{FF2B5EF4-FFF2-40B4-BE49-F238E27FC236}">
              <a16:creationId xmlns:a16="http://schemas.microsoft.com/office/drawing/2014/main" id="{DCFDEE29-8F5F-6E4E-8932-2EED5DE8A7A2}"/>
            </a:ext>
          </a:extLst>
        </cdr:cNvPr>
        <cdr:cNvSpPr txBox="1"/>
      </cdr:nvSpPr>
      <cdr:spPr>
        <a:xfrm xmlns:a="http://schemas.openxmlformats.org/drawingml/2006/main">
          <a:off x="6741198" y="737619"/>
          <a:ext cx="509872" cy="28124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100" b="1" dirty="0">
              <a:latin typeface="Arial" panose="020B0604020202020204" pitchFamily="34" charset="0"/>
              <a:cs typeface="Arial" panose="020B0604020202020204" pitchFamily="34" charset="0"/>
            </a:rPr>
            <a:t>27%</a:t>
          </a:r>
        </a:p>
      </cdr:txBody>
    </cdr:sp>
  </cdr:relSizeAnchor>
</c:userShapes>
</file>

<file path=ppt/drawings/drawing2.xml><?xml version="1.0" encoding="utf-8"?>
<c:userShapes xmlns:c="http://schemas.openxmlformats.org/drawingml/2006/chart">
  <cdr:relSizeAnchor xmlns:cdr="http://schemas.openxmlformats.org/drawingml/2006/chartDrawing">
    <cdr:from>
      <cdr:x>0.89282</cdr:x>
      <cdr:y>0.54003</cdr:y>
    </cdr:from>
    <cdr:to>
      <cdr:x>0.96217</cdr:x>
      <cdr:y>0.62071</cdr:y>
    </cdr:to>
    <cdr:sp macro="" textlink="">
      <cdr:nvSpPr>
        <cdr:cNvPr id="12" name="1 CuadroTexto">
          <a:extLst xmlns:a="http://schemas.openxmlformats.org/drawingml/2006/main">
            <a:ext uri="{FF2B5EF4-FFF2-40B4-BE49-F238E27FC236}">
              <a16:creationId xmlns:a16="http://schemas.microsoft.com/office/drawing/2014/main" id="{9D0C089E-307E-AE44-8302-E096E7C0E953}"/>
            </a:ext>
          </a:extLst>
        </cdr:cNvPr>
        <cdr:cNvSpPr txBox="1"/>
      </cdr:nvSpPr>
      <cdr:spPr>
        <a:xfrm xmlns:a="http://schemas.openxmlformats.org/drawingml/2006/main">
          <a:off x="5825331" y="1753394"/>
          <a:ext cx="452437" cy="26193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100" b="1" dirty="0">
              <a:latin typeface="Arial" panose="020B0604020202020204" pitchFamily="34" charset="0"/>
              <a:cs typeface="Arial" panose="020B0604020202020204" pitchFamily="34" charset="0"/>
            </a:rPr>
            <a:t>78%</a:t>
          </a:r>
        </a:p>
      </cdr:txBody>
    </cdr:sp>
  </cdr:relSizeAnchor>
  <cdr:relSizeAnchor xmlns:cdr="http://schemas.openxmlformats.org/drawingml/2006/chartDrawing">
    <cdr:from>
      <cdr:x>0.891</cdr:x>
      <cdr:y>0.199</cdr:y>
    </cdr:from>
    <cdr:to>
      <cdr:x>0.96034</cdr:x>
      <cdr:y>0.27967</cdr:y>
    </cdr:to>
    <cdr:sp macro="" textlink="">
      <cdr:nvSpPr>
        <cdr:cNvPr id="13" name="1 CuadroTexto">
          <a:extLst xmlns:a="http://schemas.openxmlformats.org/drawingml/2006/main">
            <a:ext uri="{FF2B5EF4-FFF2-40B4-BE49-F238E27FC236}">
              <a16:creationId xmlns:a16="http://schemas.microsoft.com/office/drawing/2014/main" id="{8D1D899B-04C1-3442-A229-A005BC6DA477}"/>
            </a:ext>
          </a:extLst>
        </cdr:cNvPr>
        <cdr:cNvSpPr txBox="1"/>
      </cdr:nvSpPr>
      <cdr:spPr>
        <a:xfrm xmlns:a="http://schemas.openxmlformats.org/drawingml/2006/main">
          <a:off x="5813425" y="646113"/>
          <a:ext cx="452437" cy="26193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100" b="1" dirty="0">
              <a:latin typeface="Arial" panose="020B0604020202020204" pitchFamily="34" charset="0"/>
              <a:cs typeface="Arial" panose="020B0604020202020204" pitchFamily="34" charset="0"/>
            </a:rPr>
            <a:t>22%</a:t>
          </a:r>
        </a:p>
      </cdr:txBody>
    </cdr:sp>
  </cdr:relSizeAnchor>
</c:userShapes>
</file>

<file path=ppt/drawings/drawing3.xml><?xml version="1.0" encoding="utf-8"?>
<c:userShapes xmlns:c="http://schemas.openxmlformats.org/drawingml/2006/chart">
  <cdr:relSizeAnchor xmlns:cdr="http://schemas.openxmlformats.org/drawingml/2006/chartDrawing">
    <cdr:from>
      <cdr:x>0.89128</cdr:x>
      <cdr:y>0.54003</cdr:y>
    </cdr:from>
    <cdr:to>
      <cdr:x>0.99846</cdr:x>
      <cdr:y>0.69625</cdr:y>
    </cdr:to>
    <cdr:sp macro="" textlink="">
      <cdr:nvSpPr>
        <cdr:cNvPr id="4" name="1 CuadroTexto"/>
        <cdr:cNvSpPr txBox="1"/>
      </cdr:nvSpPr>
      <cdr:spPr>
        <a:xfrm xmlns:a="http://schemas.openxmlformats.org/drawingml/2006/main">
          <a:off x="7346190" y="1738600"/>
          <a:ext cx="883410" cy="50294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100" b="1"/>
            <a:t>59%</a:t>
          </a:r>
        </a:p>
        <a:p xmlns:a="http://schemas.openxmlformats.org/drawingml/2006/main">
          <a:r>
            <a:rPr lang="es-CL" sz="1100" b="1"/>
            <a:t>FONASA</a:t>
          </a:r>
        </a:p>
      </cdr:txBody>
    </cdr:sp>
  </cdr:relSizeAnchor>
  <cdr:relSizeAnchor xmlns:cdr="http://schemas.openxmlformats.org/drawingml/2006/chartDrawing">
    <cdr:from>
      <cdr:x>0.89445</cdr:x>
      <cdr:y>0.18483</cdr:y>
    </cdr:from>
    <cdr:to>
      <cdr:x>0.98632</cdr:x>
      <cdr:y>0.32764</cdr:y>
    </cdr:to>
    <cdr:sp macro="" textlink="">
      <cdr:nvSpPr>
        <cdr:cNvPr id="10" name="1 CuadroTexto"/>
        <cdr:cNvSpPr txBox="1"/>
      </cdr:nvSpPr>
      <cdr:spPr>
        <a:xfrm xmlns:a="http://schemas.openxmlformats.org/drawingml/2006/main">
          <a:off x="6200424" y="703720"/>
          <a:ext cx="636850" cy="54372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100" b="1" dirty="0">
              <a:latin typeface="Arial" panose="020B0604020202020204" pitchFamily="34" charset="0"/>
              <a:cs typeface="Arial" panose="020B0604020202020204" pitchFamily="34" charset="0"/>
            </a:rPr>
            <a:t>44%</a:t>
          </a:r>
        </a:p>
        <a:p xmlns:a="http://schemas.openxmlformats.org/drawingml/2006/main">
          <a:r>
            <a:rPr lang="es-CL" sz="1100" b="1" dirty="0">
              <a:latin typeface="Arial" panose="020B0604020202020204" pitchFamily="34" charset="0"/>
              <a:cs typeface="Arial" panose="020B0604020202020204" pitchFamily="34" charset="0"/>
            </a:rPr>
            <a:t>ISAPRE</a:t>
          </a:r>
        </a:p>
      </cdr:txBody>
    </cdr:sp>
  </cdr:relSizeAnchor>
  <cdr:relSizeAnchor xmlns:cdr="http://schemas.openxmlformats.org/drawingml/2006/chartDrawing">
    <cdr:from>
      <cdr:x>0.89146</cdr:x>
      <cdr:y>0.54052</cdr:y>
    </cdr:from>
    <cdr:to>
      <cdr:x>0.99084</cdr:x>
      <cdr:y>0.66458</cdr:y>
    </cdr:to>
    <cdr:sp macro="" textlink="">
      <cdr:nvSpPr>
        <cdr:cNvPr id="11" name="1 CuadroTexto"/>
        <cdr:cNvSpPr txBox="1"/>
      </cdr:nvSpPr>
      <cdr:spPr>
        <a:xfrm xmlns:a="http://schemas.openxmlformats.org/drawingml/2006/main">
          <a:off x="6179651" y="2057956"/>
          <a:ext cx="688932" cy="472341"/>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100" b="1" dirty="0">
              <a:latin typeface="Arial" panose="020B0604020202020204" pitchFamily="34" charset="0"/>
              <a:cs typeface="Arial" panose="020B0604020202020204" pitchFamily="34" charset="0"/>
            </a:rPr>
            <a:t>56%</a:t>
          </a:r>
        </a:p>
        <a:p xmlns:a="http://schemas.openxmlformats.org/drawingml/2006/main">
          <a:r>
            <a:rPr lang="es-CL" sz="1100" b="1" dirty="0">
              <a:latin typeface="Arial" panose="020B0604020202020204" pitchFamily="34" charset="0"/>
              <a:cs typeface="Arial" panose="020B0604020202020204" pitchFamily="34" charset="0"/>
            </a:rPr>
            <a:t>FONASA</a:t>
          </a:r>
        </a:p>
      </cdr:txBody>
    </cdr:sp>
  </cdr:relSizeAnchor>
</c:userShapes>
</file>

<file path=ppt/drawings/drawing4.xml><?xml version="1.0" encoding="utf-8"?>
<c:userShapes xmlns:c="http://schemas.openxmlformats.org/drawingml/2006/chart">
  <cdr:relSizeAnchor xmlns:cdr="http://schemas.openxmlformats.org/drawingml/2006/chartDrawing">
    <cdr:from>
      <cdr:x>0.83114</cdr:x>
      <cdr:y>0.02977</cdr:y>
    </cdr:from>
    <cdr:to>
      <cdr:x>0.88373</cdr:x>
      <cdr:y>0.08574</cdr:y>
    </cdr:to>
    <cdr:sp macro="" textlink="">
      <cdr:nvSpPr>
        <cdr:cNvPr id="35" name="6 CuadroTexto"/>
        <cdr:cNvSpPr txBox="1"/>
      </cdr:nvSpPr>
      <cdr:spPr>
        <a:xfrm xmlns:a="http://schemas.openxmlformats.org/drawingml/2006/main">
          <a:off x="8977406" y="150688"/>
          <a:ext cx="568030" cy="283228"/>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CL" sz="800"/>
            <a:t>24,9%</a:t>
          </a:r>
        </a:p>
      </cdr:txBody>
    </cdr:sp>
  </cdr:relSizeAnchor>
  <cdr:relSizeAnchor xmlns:cdr="http://schemas.openxmlformats.org/drawingml/2006/chartDrawing">
    <cdr:from>
      <cdr:x>0.81887</cdr:x>
      <cdr:y>0</cdr:y>
    </cdr:from>
    <cdr:to>
      <cdr:x>0.81887</cdr:x>
      <cdr:y>0.87908</cdr:y>
    </cdr:to>
    <cdr:cxnSp macro="">
      <cdr:nvCxnSpPr>
        <cdr:cNvPr id="53" name="16 Conector recto">
          <a:extLst xmlns:a="http://schemas.openxmlformats.org/drawingml/2006/main">
            <a:ext uri="{FF2B5EF4-FFF2-40B4-BE49-F238E27FC236}">
              <a16:creationId xmlns:a16="http://schemas.microsoft.com/office/drawing/2014/main" id="{3640E527-7629-084A-860B-B93443310B07}"/>
            </a:ext>
          </a:extLst>
        </cdr:cNvPr>
        <cdr:cNvCxnSpPr/>
      </cdr:nvCxnSpPr>
      <cdr:spPr>
        <a:xfrm xmlns:a="http://schemas.openxmlformats.org/drawingml/2006/main">
          <a:off x="5167314" y="-3572"/>
          <a:ext cx="0" cy="2917031"/>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0.81887</cdr:x>
      <cdr:y>0</cdr:y>
    </cdr:from>
    <cdr:to>
      <cdr:x>0.81887</cdr:x>
      <cdr:y>0.87908</cdr:y>
    </cdr:to>
    <cdr:cxnSp macro="">
      <cdr:nvCxnSpPr>
        <cdr:cNvPr id="77" name="16 Conector recto">
          <a:extLst xmlns:a="http://schemas.openxmlformats.org/drawingml/2006/main">
            <a:ext uri="{FF2B5EF4-FFF2-40B4-BE49-F238E27FC236}">
              <a16:creationId xmlns:a16="http://schemas.microsoft.com/office/drawing/2014/main" id="{B4C70E87-1E8E-5041-9B82-4ABAD0CA6624}"/>
            </a:ext>
          </a:extLst>
        </cdr:cNvPr>
        <cdr:cNvCxnSpPr/>
      </cdr:nvCxnSpPr>
      <cdr:spPr>
        <a:xfrm xmlns:a="http://schemas.openxmlformats.org/drawingml/2006/main">
          <a:off x="5167314" y="-3572"/>
          <a:ext cx="0" cy="2917031"/>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0.81887</cdr:x>
      <cdr:y>0</cdr:y>
    </cdr:from>
    <cdr:to>
      <cdr:x>0.81887</cdr:x>
      <cdr:y>0.87908</cdr:y>
    </cdr:to>
    <cdr:cxnSp macro="">
      <cdr:nvCxnSpPr>
        <cdr:cNvPr id="90" name="16 Conector recto">
          <a:extLst xmlns:a="http://schemas.openxmlformats.org/drawingml/2006/main">
            <a:ext uri="{FF2B5EF4-FFF2-40B4-BE49-F238E27FC236}">
              <a16:creationId xmlns:a16="http://schemas.microsoft.com/office/drawing/2014/main" id="{B4C70E87-1E8E-5041-9B82-4ABAD0CA6624}"/>
            </a:ext>
          </a:extLst>
        </cdr:cNvPr>
        <cdr:cNvCxnSpPr/>
      </cdr:nvCxnSpPr>
      <cdr:spPr>
        <a:xfrm xmlns:a="http://schemas.openxmlformats.org/drawingml/2006/main">
          <a:off x="5167314" y="-3572"/>
          <a:ext cx="0" cy="2917031"/>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0.83078</cdr:x>
      <cdr:y>0.13174</cdr:y>
    </cdr:from>
    <cdr:to>
      <cdr:x>0.88337</cdr:x>
      <cdr:y>0.18771</cdr:y>
    </cdr:to>
    <cdr:sp macro="" textlink="">
      <cdr:nvSpPr>
        <cdr:cNvPr id="94" name="6 CuadroTexto">
          <a:extLst xmlns:a="http://schemas.openxmlformats.org/drawingml/2006/main">
            <a:ext uri="{FF2B5EF4-FFF2-40B4-BE49-F238E27FC236}">
              <a16:creationId xmlns:a16="http://schemas.microsoft.com/office/drawing/2014/main" id="{7491D9C4-1759-0C46-9E04-CB018F939AAC}"/>
            </a:ext>
          </a:extLst>
        </cdr:cNvPr>
        <cdr:cNvSpPr txBox="1"/>
      </cdr:nvSpPr>
      <cdr:spPr>
        <a:xfrm xmlns:a="http://schemas.openxmlformats.org/drawingml/2006/main">
          <a:off x="8973598" y="666750"/>
          <a:ext cx="568030" cy="283228"/>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CL" sz="800"/>
            <a:t>-7,3%</a:t>
          </a:r>
        </a:p>
      </cdr:txBody>
    </cdr:sp>
  </cdr:relSizeAnchor>
  <cdr:relSizeAnchor xmlns:cdr="http://schemas.openxmlformats.org/drawingml/2006/chartDrawing">
    <cdr:from>
      <cdr:x>0.83059</cdr:x>
      <cdr:y>0.2271</cdr:y>
    </cdr:from>
    <cdr:to>
      <cdr:x>0.88318</cdr:x>
      <cdr:y>0.28307</cdr:y>
    </cdr:to>
    <cdr:sp macro="" textlink="">
      <cdr:nvSpPr>
        <cdr:cNvPr id="95" name="6 CuadroTexto">
          <a:extLst xmlns:a="http://schemas.openxmlformats.org/drawingml/2006/main">
            <a:ext uri="{FF2B5EF4-FFF2-40B4-BE49-F238E27FC236}">
              <a16:creationId xmlns:a16="http://schemas.microsoft.com/office/drawing/2014/main" id="{7491D9C4-1759-0C46-9E04-CB018F939AAC}"/>
            </a:ext>
          </a:extLst>
        </cdr:cNvPr>
        <cdr:cNvSpPr txBox="1"/>
      </cdr:nvSpPr>
      <cdr:spPr>
        <a:xfrm xmlns:a="http://schemas.openxmlformats.org/drawingml/2006/main">
          <a:off x="8971512" y="1149351"/>
          <a:ext cx="568030" cy="283228"/>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CL" sz="800"/>
            <a:t>-12,0%</a:t>
          </a:r>
        </a:p>
      </cdr:txBody>
    </cdr:sp>
  </cdr:relSizeAnchor>
  <cdr:relSizeAnchor xmlns:cdr="http://schemas.openxmlformats.org/drawingml/2006/chartDrawing">
    <cdr:from>
      <cdr:x>0.8302</cdr:x>
      <cdr:y>0.42869</cdr:y>
    </cdr:from>
    <cdr:to>
      <cdr:x>0.88279</cdr:x>
      <cdr:y>0.48465</cdr:y>
    </cdr:to>
    <cdr:sp macro="" textlink="">
      <cdr:nvSpPr>
        <cdr:cNvPr id="96" name="6 CuadroTexto">
          <a:extLst xmlns:a="http://schemas.openxmlformats.org/drawingml/2006/main">
            <a:ext uri="{FF2B5EF4-FFF2-40B4-BE49-F238E27FC236}">
              <a16:creationId xmlns:a16="http://schemas.microsoft.com/office/drawing/2014/main" id="{7491D9C4-1759-0C46-9E04-CB018F939AAC}"/>
            </a:ext>
          </a:extLst>
        </cdr:cNvPr>
        <cdr:cNvSpPr txBox="1"/>
      </cdr:nvSpPr>
      <cdr:spPr>
        <a:xfrm xmlns:a="http://schemas.openxmlformats.org/drawingml/2006/main">
          <a:off x="8967264" y="2169584"/>
          <a:ext cx="568030" cy="283228"/>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CL" sz="800"/>
            <a:t>0,9%</a:t>
          </a:r>
        </a:p>
      </cdr:txBody>
    </cdr:sp>
  </cdr:relSizeAnchor>
  <cdr:relSizeAnchor xmlns:cdr="http://schemas.openxmlformats.org/drawingml/2006/chartDrawing">
    <cdr:from>
      <cdr:x>0.83039</cdr:x>
      <cdr:y>0.62693</cdr:y>
    </cdr:from>
    <cdr:to>
      <cdr:x>0.88298</cdr:x>
      <cdr:y>0.6829</cdr:y>
    </cdr:to>
    <cdr:sp macro="" textlink="">
      <cdr:nvSpPr>
        <cdr:cNvPr id="97" name="6 CuadroTexto">
          <a:extLst xmlns:a="http://schemas.openxmlformats.org/drawingml/2006/main">
            <a:ext uri="{FF2B5EF4-FFF2-40B4-BE49-F238E27FC236}">
              <a16:creationId xmlns:a16="http://schemas.microsoft.com/office/drawing/2014/main" id="{7491D9C4-1759-0C46-9E04-CB018F939AAC}"/>
            </a:ext>
          </a:extLst>
        </cdr:cNvPr>
        <cdr:cNvSpPr txBox="1"/>
      </cdr:nvSpPr>
      <cdr:spPr>
        <a:xfrm xmlns:a="http://schemas.openxmlformats.org/drawingml/2006/main">
          <a:off x="8969350" y="3172884"/>
          <a:ext cx="568030" cy="283228"/>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CL" sz="800"/>
            <a:t>1,7%</a:t>
          </a:r>
        </a:p>
      </cdr:txBody>
    </cdr:sp>
  </cdr:relSizeAnchor>
  <cdr:relSizeAnchor xmlns:cdr="http://schemas.openxmlformats.org/drawingml/2006/chartDrawing">
    <cdr:from>
      <cdr:x>0.82941</cdr:x>
      <cdr:y>0.72522</cdr:y>
    </cdr:from>
    <cdr:to>
      <cdr:x>0.882</cdr:x>
      <cdr:y>0.78118</cdr:y>
    </cdr:to>
    <cdr:sp macro="" textlink="">
      <cdr:nvSpPr>
        <cdr:cNvPr id="98" name="6 CuadroTexto">
          <a:extLst xmlns:a="http://schemas.openxmlformats.org/drawingml/2006/main">
            <a:ext uri="{FF2B5EF4-FFF2-40B4-BE49-F238E27FC236}">
              <a16:creationId xmlns:a16="http://schemas.microsoft.com/office/drawing/2014/main" id="{7491D9C4-1759-0C46-9E04-CB018F939AAC}"/>
            </a:ext>
          </a:extLst>
        </cdr:cNvPr>
        <cdr:cNvSpPr txBox="1"/>
      </cdr:nvSpPr>
      <cdr:spPr>
        <a:xfrm xmlns:a="http://schemas.openxmlformats.org/drawingml/2006/main">
          <a:off x="8953500" y="3670300"/>
          <a:ext cx="567696" cy="283228"/>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CL" sz="800"/>
            <a:t>-22,6%</a:t>
          </a:r>
        </a:p>
      </cdr:txBody>
    </cdr:sp>
  </cdr:relSizeAnchor>
  <cdr:relSizeAnchor xmlns:cdr="http://schemas.openxmlformats.org/drawingml/2006/chartDrawing">
    <cdr:from>
      <cdr:x>0.82941</cdr:x>
      <cdr:y>0.82309</cdr:y>
    </cdr:from>
    <cdr:to>
      <cdr:x>0.882</cdr:x>
      <cdr:y>0.87905</cdr:y>
    </cdr:to>
    <cdr:sp macro="" textlink="">
      <cdr:nvSpPr>
        <cdr:cNvPr id="99" name="6 CuadroTexto">
          <a:extLst xmlns:a="http://schemas.openxmlformats.org/drawingml/2006/main">
            <a:ext uri="{FF2B5EF4-FFF2-40B4-BE49-F238E27FC236}">
              <a16:creationId xmlns:a16="http://schemas.microsoft.com/office/drawing/2014/main" id="{7491D9C4-1759-0C46-9E04-CB018F939AAC}"/>
            </a:ext>
          </a:extLst>
        </cdr:cNvPr>
        <cdr:cNvSpPr txBox="1"/>
      </cdr:nvSpPr>
      <cdr:spPr>
        <a:xfrm xmlns:a="http://schemas.openxmlformats.org/drawingml/2006/main">
          <a:off x="8953500" y="4165600"/>
          <a:ext cx="567696" cy="283228"/>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CL" sz="800"/>
            <a:t>-28,7%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2"/>
            <a:ext cx="4821680" cy="350838"/>
          </a:xfrm>
          <a:prstGeom prst="rect">
            <a:avLst/>
          </a:prstGeom>
        </p:spPr>
        <p:txBody>
          <a:bodyPr vert="horz" lIns="91409" tIns="45705" rIns="91409" bIns="45705" rtlCol="0"/>
          <a:lstStyle>
            <a:lvl1pPr algn="l">
              <a:defRPr sz="1200">
                <a:ea typeface="ヒラギノ角ゴ Pro W3" charset="-128"/>
                <a:cs typeface="+mn-cs"/>
              </a:defRPr>
            </a:lvl1pPr>
          </a:lstStyle>
          <a:p>
            <a:pPr>
              <a:defRPr/>
            </a:pPr>
            <a:endParaRPr lang="es-CL"/>
          </a:p>
        </p:txBody>
      </p:sp>
      <p:sp>
        <p:nvSpPr>
          <p:cNvPr id="3" name="2 Marcador de fecha"/>
          <p:cNvSpPr>
            <a:spLocks noGrp="1"/>
          </p:cNvSpPr>
          <p:nvPr>
            <p:ph type="dt" sz="quarter" idx="1"/>
          </p:nvPr>
        </p:nvSpPr>
        <p:spPr>
          <a:xfrm>
            <a:off x="6301624" y="2"/>
            <a:ext cx="4821680" cy="350838"/>
          </a:xfrm>
          <a:prstGeom prst="rect">
            <a:avLst/>
          </a:prstGeom>
        </p:spPr>
        <p:txBody>
          <a:bodyPr vert="horz" lIns="91409" tIns="45705" rIns="91409" bIns="45705" rtlCol="0"/>
          <a:lstStyle>
            <a:lvl1pPr algn="r">
              <a:defRPr sz="1200">
                <a:ea typeface="ヒラギノ角ゴ Pro W3" charset="-128"/>
                <a:cs typeface="+mn-cs"/>
              </a:defRPr>
            </a:lvl1pPr>
          </a:lstStyle>
          <a:p>
            <a:pPr>
              <a:defRPr/>
            </a:pPr>
            <a:fld id="{DCEA6C95-48E3-42A3-9F4A-078ABDA700CB}" type="datetimeFigureOut">
              <a:rPr lang="es-CL"/>
              <a:pPr>
                <a:defRPr/>
              </a:pPr>
              <a:t>01-09-21</a:t>
            </a:fld>
            <a:endParaRPr lang="es-CL"/>
          </a:p>
        </p:txBody>
      </p:sp>
      <p:sp>
        <p:nvSpPr>
          <p:cNvPr id="4" name="3 Marcador de pie de página"/>
          <p:cNvSpPr>
            <a:spLocks noGrp="1"/>
          </p:cNvSpPr>
          <p:nvPr>
            <p:ph type="ftr" sz="quarter" idx="2"/>
          </p:nvPr>
        </p:nvSpPr>
        <p:spPr>
          <a:xfrm>
            <a:off x="3" y="6657977"/>
            <a:ext cx="4821680" cy="350838"/>
          </a:xfrm>
          <a:prstGeom prst="rect">
            <a:avLst/>
          </a:prstGeom>
        </p:spPr>
        <p:txBody>
          <a:bodyPr vert="horz" lIns="91409" tIns="45705" rIns="91409" bIns="45705" rtlCol="0" anchor="b"/>
          <a:lstStyle>
            <a:lvl1pPr algn="l">
              <a:defRPr sz="1200">
                <a:ea typeface="ヒラギノ角ゴ Pro W3" charset="-128"/>
                <a:cs typeface="+mn-cs"/>
              </a:defRPr>
            </a:lvl1pPr>
          </a:lstStyle>
          <a:p>
            <a:pPr>
              <a:defRPr/>
            </a:pPr>
            <a:endParaRPr lang="es-CL"/>
          </a:p>
        </p:txBody>
      </p:sp>
      <p:sp>
        <p:nvSpPr>
          <p:cNvPr id="5" name="4 Marcador de número de diapositiva"/>
          <p:cNvSpPr>
            <a:spLocks noGrp="1"/>
          </p:cNvSpPr>
          <p:nvPr>
            <p:ph type="sldNum" sz="quarter" idx="3"/>
          </p:nvPr>
        </p:nvSpPr>
        <p:spPr>
          <a:xfrm>
            <a:off x="6301624" y="6657977"/>
            <a:ext cx="4821680" cy="350838"/>
          </a:xfrm>
          <a:prstGeom prst="rect">
            <a:avLst/>
          </a:prstGeom>
        </p:spPr>
        <p:txBody>
          <a:bodyPr vert="horz" lIns="91409" tIns="45705" rIns="91409" bIns="45705" rtlCol="0" anchor="b"/>
          <a:lstStyle>
            <a:lvl1pPr algn="r">
              <a:defRPr sz="1200">
                <a:ea typeface="ヒラギノ角ゴ Pro W3" charset="-128"/>
                <a:cs typeface="+mn-cs"/>
              </a:defRPr>
            </a:lvl1pPr>
          </a:lstStyle>
          <a:p>
            <a:pPr>
              <a:defRPr/>
            </a:pPr>
            <a:fld id="{D89753FD-38A5-4A08-8C57-D1877BFBB9A3}" type="slidenum">
              <a:rPr lang="es-CL"/>
              <a:pPr>
                <a:defRPr/>
              </a:pPr>
              <a:t>‹Nº›</a:t>
            </a:fld>
            <a:endParaRPr lang="es-CL"/>
          </a:p>
        </p:txBody>
      </p:sp>
    </p:spTree>
    <p:extLst>
      <p:ext uri="{BB962C8B-B14F-4D97-AF65-F5344CB8AC3E}">
        <p14:creationId xmlns:p14="http://schemas.microsoft.com/office/powerpoint/2010/main" val="4244122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821680" cy="350838"/>
          </a:xfrm>
          <a:prstGeom prst="rect">
            <a:avLst/>
          </a:prstGeom>
        </p:spPr>
        <p:txBody>
          <a:bodyPr vert="horz" wrap="square" lIns="103593" tIns="51796" rIns="103593" bIns="51796" numCol="1" anchor="t" anchorCtr="0" compatLnSpc="1">
            <a:prstTxWarp prst="textNoShape">
              <a:avLst/>
            </a:prstTxWarp>
          </a:bodyPr>
          <a:lstStyle>
            <a:lvl1pPr>
              <a:defRPr sz="14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6301624" y="2"/>
            <a:ext cx="4821680" cy="350838"/>
          </a:xfrm>
          <a:prstGeom prst="rect">
            <a:avLst/>
          </a:prstGeom>
        </p:spPr>
        <p:txBody>
          <a:bodyPr vert="horz" wrap="square" lIns="103593" tIns="51796" rIns="103593" bIns="51796" numCol="1" anchor="t" anchorCtr="0" compatLnSpc="1">
            <a:prstTxWarp prst="textNoShape">
              <a:avLst/>
            </a:prstTxWarp>
          </a:bodyPr>
          <a:lstStyle>
            <a:lvl1pPr algn="r">
              <a:defRPr sz="1400">
                <a:latin typeface="Calibri" pitchFamily="34" charset="0"/>
                <a:ea typeface="ヒラギノ角ゴ Pro W3" charset="-128"/>
                <a:cs typeface="+mn-cs"/>
              </a:defRPr>
            </a:lvl1pPr>
          </a:lstStyle>
          <a:p>
            <a:pPr>
              <a:defRPr/>
            </a:pPr>
            <a:fld id="{919B2192-E9CC-4FC0-8EF5-5BEA6FD8AC82}" type="datetime1">
              <a:rPr lang="en-US"/>
              <a:pPr>
                <a:defRPr/>
              </a:pPr>
              <a:t>9/1/21</a:t>
            </a:fld>
            <a:endParaRPr lang="en-US"/>
          </a:p>
        </p:txBody>
      </p:sp>
      <p:sp>
        <p:nvSpPr>
          <p:cNvPr id="4" name="Slide Image Placeholder 3"/>
          <p:cNvSpPr>
            <a:spLocks noGrp="1" noRot="1" noChangeAspect="1"/>
          </p:cNvSpPr>
          <p:nvPr>
            <p:ph type="sldImg" idx="2"/>
          </p:nvPr>
        </p:nvSpPr>
        <p:spPr>
          <a:xfrm>
            <a:off x="3810000" y="525463"/>
            <a:ext cx="3505200" cy="2628900"/>
          </a:xfrm>
          <a:prstGeom prst="rect">
            <a:avLst/>
          </a:prstGeom>
          <a:noFill/>
          <a:ln w="12700">
            <a:solidFill>
              <a:prstClr val="black"/>
            </a:solidFill>
          </a:ln>
        </p:spPr>
        <p:txBody>
          <a:bodyPr vert="horz" wrap="square" lIns="103593" tIns="51796" rIns="103593" bIns="51796"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1113281" y="3330575"/>
            <a:ext cx="8898640" cy="3154363"/>
          </a:xfrm>
          <a:prstGeom prst="rect">
            <a:avLst/>
          </a:prstGeom>
        </p:spPr>
        <p:txBody>
          <a:bodyPr vert="horz" wrap="square" lIns="103593" tIns="51796" rIns="103593" bIns="5179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6657977"/>
            <a:ext cx="4821680" cy="350838"/>
          </a:xfrm>
          <a:prstGeom prst="rect">
            <a:avLst/>
          </a:prstGeom>
        </p:spPr>
        <p:txBody>
          <a:bodyPr vert="horz" wrap="square" lIns="103593" tIns="51796" rIns="103593" bIns="51796" numCol="1" anchor="b" anchorCtr="0" compatLnSpc="1">
            <a:prstTxWarp prst="textNoShape">
              <a:avLst/>
            </a:prstTxWarp>
          </a:bodyPr>
          <a:lstStyle>
            <a:lvl1pPr>
              <a:defRPr sz="14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6301624" y="6657977"/>
            <a:ext cx="4821680" cy="350838"/>
          </a:xfrm>
          <a:prstGeom prst="rect">
            <a:avLst/>
          </a:prstGeom>
        </p:spPr>
        <p:txBody>
          <a:bodyPr vert="horz" wrap="square" lIns="103593" tIns="51796" rIns="103593" bIns="51796" numCol="1" anchor="b" anchorCtr="0" compatLnSpc="1">
            <a:prstTxWarp prst="textNoShape">
              <a:avLst/>
            </a:prstTxWarp>
          </a:bodyPr>
          <a:lstStyle>
            <a:lvl1pPr algn="r">
              <a:defRPr sz="1400">
                <a:latin typeface="Calibri" pitchFamily="34" charset="0"/>
                <a:ea typeface="ヒラギノ角ゴ Pro W3" charset="-128"/>
                <a:cs typeface="+mn-cs"/>
              </a:defRPr>
            </a:lvl1pPr>
          </a:lstStyle>
          <a:p>
            <a:pPr>
              <a:defRPr/>
            </a:pPr>
            <a:fld id="{5E5A099E-6904-4DCE-94D9-0DAE890CE253}" type="slidenum">
              <a:rPr lang="en-US"/>
              <a:pPr>
                <a:defRPr/>
              </a:pPr>
              <a:t>‹Nº›</a:t>
            </a:fld>
            <a:endParaRPr lang="en-US"/>
          </a:p>
        </p:txBody>
      </p:sp>
    </p:spTree>
    <p:extLst>
      <p:ext uri="{BB962C8B-B14F-4D97-AF65-F5344CB8AC3E}">
        <p14:creationId xmlns:p14="http://schemas.microsoft.com/office/powerpoint/2010/main" val="7262880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1</a:t>
            </a:fld>
            <a:endParaRPr lang="en-US"/>
          </a:p>
        </p:txBody>
      </p:sp>
    </p:spTree>
    <p:extLst>
      <p:ext uri="{BB962C8B-B14F-4D97-AF65-F5344CB8AC3E}">
        <p14:creationId xmlns:p14="http://schemas.microsoft.com/office/powerpoint/2010/main" val="3486932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Font typeface="Wingdings" panose="05000000000000000000" pitchFamily="2" charset="2"/>
              <a:buNone/>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10</a:t>
            </a:fld>
            <a:endParaRPr lang="en-US"/>
          </a:p>
        </p:txBody>
      </p:sp>
    </p:spTree>
    <p:extLst>
      <p:ext uri="{BB962C8B-B14F-4D97-AF65-F5344CB8AC3E}">
        <p14:creationId xmlns:p14="http://schemas.microsoft.com/office/powerpoint/2010/main" val="157322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Font typeface="Wingdings" panose="05000000000000000000" pitchFamily="2" charset="2"/>
              <a:buNone/>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11</a:t>
            </a:fld>
            <a:endParaRPr lang="en-US"/>
          </a:p>
        </p:txBody>
      </p:sp>
    </p:spTree>
    <p:extLst>
      <p:ext uri="{BB962C8B-B14F-4D97-AF65-F5344CB8AC3E}">
        <p14:creationId xmlns:p14="http://schemas.microsoft.com/office/powerpoint/2010/main" val="4154853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a:buFont typeface="Wingdings" panose="05000000000000000000" pitchFamily="2" charset="2"/>
              <a:buNone/>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12</a:t>
            </a:fld>
            <a:endParaRPr lang="en-US"/>
          </a:p>
        </p:txBody>
      </p:sp>
    </p:spTree>
    <p:extLst>
      <p:ext uri="{BB962C8B-B14F-4D97-AF65-F5344CB8AC3E}">
        <p14:creationId xmlns:p14="http://schemas.microsoft.com/office/powerpoint/2010/main" val="3392770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Font typeface="Wingdings" panose="05000000000000000000" pitchFamily="2" charset="2"/>
              <a:buNone/>
            </a:pPr>
            <a:endParaRPr lang="es-CL" dirty="0"/>
          </a:p>
          <a:p>
            <a:pPr marL="228574" indent="-228574" algn="just">
              <a:buFont typeface="Wingdings" panose="05000000000000000000" pitchFamily="2" charset="2"/>
              <a:buChar char="§"/>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13</a:t>
            </a:fld>
            <a:endParaRPr lang="en-US"/>
          </a:p>
        </p:txBody>
      </p:sp>
    </p:spTree>
    <p:extLst>
      <p:ext uri="{BB962C8B-B14F-4D97-AF65-F5344CB8AC3E}">
        <p14:creationId xmlns:p14="http://schemas.microsoft.com/office/powerpoint/2010/main" val="3232685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Font typeface="Wingdings" panose="05000000000000000000" pitchFamily="2" charset="2"/>
              <a:buNone/>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14</a:t>
            </a:fld>
            <a:endParaRPr lang="en-US"/>
          </a:p>
        </p:txBody>
      </p:sp>
    </p:spTree>
    <p:extLst>
      <p:ext uri="{BB962C8B-B14F-4D97-AF65-F5344CB8AC3E}">
        <p14:creationId xmlns:p14="http://schemas.microsoft.com/office/powerpoint/2010/main" val="1740080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Font typeface="Wingdings" panose="05000000000000000000" pitchFamily="2" charset="2"/>
              <a:buNone/>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15</a:t>
            </a:fld>
            <a:endParaRPr lang="en-US"/>
          </a:p>
        </p:txBody>
      </p:sp>
    </p:spTree>
    <p:extLst>
      <p:ext uri="{BB962C8B-B14F-4D97-AF65-F5344CB8AC3E}">
        <p14:creationId xmlns:p14="http://schemas.microsoft.com/office/powerpoint/2010/main" val="2538872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574" indent="-228574" algn="just">
              <a:buFont typeface="Wingdings" panose="05000000000000000000" pitchFamily="2" charset="2"/>
              <a:buChar char="§"/>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16</a:t>
            </a:fld>
            <a:endParaRPr lang="en-US"/>
          </a:p>
        </p:txBody>
      </p:sp>
    </p:spTree>
    <p:extLst>
      <p:ext uri="{BB962C8B-B14F-4D97-AF65-F5344CB8AC3E}">
        <p14:creationId xmlns:p14="http://schemas.microsoft.com/office/powerpoint/2010/main" val="610489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574" indent="-228574" algn="just">
              <a:buFont typeface="Wingdings" panose="05000000000000000000" pitchFamily="2" charset="2"/>
              <a:buChar char="§"/>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17</a:t>
            </a:fld>
            <a:endParaRPr lang="en-US"/>
          </a:p>
        </p:txBody>
      </p:sp>
    </p:spTree>
    <p:extLst>
      <p:ext uri="{BB962C8B-B14F-4D97-AF65-F5344CB8AC3E}">
        <p14:creationId xmlns:p14="http://schemas.microsoft.com/office/powerpoint/2010/main" val="240914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18</a:t>
            </a:fld>
            <a:endParaRPr lang="en-US"/>
          </a:p>
        </p:txBody>
      </p:sp>
    </p:spTree>
    <p:extLst>
      <p:ext uri="{BB962C8B-B14F-4D97-AF65-F5344CB8AC3E}">
        <p14:creationId xmlns:p14="http://schemas.microsoft.com/office/powerpoint/2010/main" val="644184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3 Marcador de notas"/>
          <p:cNvSpPr>
            <a:spLocks noGrp="1"/>
          </p:cNvSpPr>
          <p:nvPr/>
        </p:nvSpPr>
        <p:spPr bwMode="auto">
          <a:xfrm>
            <a:off x="1483868" y="3330140"/>
            <a:ext cx="8157472" cy="3154080"/>
          </a:xfrm>
          <a:prstGeom prst="rect">
            <a:avLst/>
          </a:prstGeom>
          <a:noFill/>
          <a:ln w="9525">
            <a:noFill/>
            <a:miter lim="800000"/>
            <a:headEnd/>
            <a:tailEnd/>
          </a:ln>
        </p:spPr>
        <p:txBody>
          <a:bodyPr lIns="103238" tIns="51618" rIns="103238" bIns="51618"/>
          <a:lstStyle/>
          <a:p>
            <a:pPr defTabSz="1027113" eaLnBrk="0" hangingPunct="0">
              <a:spcBef>
                <a:spcPct val="30000"/>
              </a:spcBef>
            </a:pPr>
            <a:endParaRPr lang="es-ES" sz="1400">
              <a:solidFill>
                <a:prstClr val="black"/>
              </a:solidFill>
            </a:endParaRPr>
          </a:p>
        </p:txBody>
      </p:sp>
      <p:sp>
        <p:nvSpPr>
          <p:cNvPr id="2" name="1 Marcador de notas"/>
          <p:cNvSpPr>
            <a:spLocks noGrp="1"/>
          </p:cNvSpPr>
          <p:nvPr>
            <p:ph type="body" idx="1"/>
          </p:nvPr>
        </p:nvSpPr>
        <p:spPr/>
        <p:txBody>
          <a:bodyPr>
            <a:normAutofit/>
          </a:bodyPr>
          <a:lstStyle/>
          <a:p>
            <a:endParaRPr lang="es-CL" dirty="0"/>
          </a:p>
          <a:p>
            <a:endParaRPr lang="es-CL" dirty="0"/>
          </a:p>
        </p:txBody>
      </p:sp>
    </p:spTree>
    <p:extLst>
      <p:ext uri="{BB962C8B-B14F-4D97-AF65-F5344CB8AC3E}">
        <p14:creationId xmlns:p14="http://schemas.microsoft.com/office/powerpoint/2010/main" val="297646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2</a:t>
            </a:fld>
            <a:endParaRPr lang="en-US"/>
          </a:p>
        </p:txBody>
      </p:sp>
    </p:spTree>
    <p:extLst>
      <p:ext uri="{BB962C8B-B14F-4D97-AF65-F5344CB8AC3E}">
        <p14:creationId xmlns:p14="http://schemas.microsoft.com/office/powerpoint/2010/main" val="2777970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Font typeface="Wingdings" panose="05000000000000000000" pitchFamily="2" charset="2"/>
              <a:buNone/>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20</a:t>
            </a:fld>
            <a:endParaRPr lang="en-US"/>
          </a:p>
        </p:txBody>
      </p:sp>
    </p:spTree>
    <p:extLst>
      <p:ext uri="{BB962C8B-B14F-4D97-AF65-F5344CB8AC3E}">
        <p14:creationId xmlns:p14="http://schemas.microsoft.com/office/powerpoint/2010/main" val="847829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3 Marcador de número de diapositiva"/>
          <p:cNvSpPr>
            <a:spLocks noGrp="1"/>
          </p:cNvSpPr>
          <p:nvPr>
            <p:ph type="sldNum" sz="quarter" idx="5"/>
          </p:nvPr>
        </p:nvSpPr>
        <p:spPr>
          <a:noFill/>
        </p:spPr>
        <p:txBody>
          <a:bodyPr/>
          <a:lstStyle/>
          <a:p>
            <a:fld id="{F1C4E32E-AC21-4EDD-A6E3-3A7FD20F2C46}" type="slidenum">
              <a:rPr lang="en-US" smtClean="0">
                <a:solidFill>
                  <a:prstClr val="black"/>
                </a:solidFill>
              </a:rPr>
              <a:pPr/>
              <a:t>21</a:t>
            </a:fld>
            <a:endParaRPr lang="en-US">
              <a:solidFill>
                <a:prstClr val="black"/>
              </a:solidFill>
            </a:endParaRPr>
          </a:p>
        </p:txBody>
      </p:sp>
      <p:sp>
        <p:nvSpPr>
          <p:cNvPr id="36868" name="4 Marcador de notas"/>
          <p:cNvSpPr>
            <a:spLocks noGrp="1"/>
          </p:cNvSpPr>
          <p:nvPr/>
        </p:nvSpPr>
        <p:spPr bwMode="auto">
          <a:xfrm>
            <a:off x="1111015" y="3331142"/>
            <a:ext cx="8903182" cy="3153080"/>
          </a:xfrm>
          <a:prstGeom prst="rect">
            <a:avLst/>
          </a:prstGeom>
          <a:noFill/>
          <a:ln w="9525">
            <a:noFill/>
            <a:miter lim="800000"/>
            <a:headEnd/>
            <a:tailEnd/>
          </a:ln>
        </p:spPr>
        <p:txBody>
          <a:bodyPr lIns="103142" tIns="51571" rIns="103142" bIns="51571"/>
          <a:lstStyle/>
          <a:p>
            <a:pPr defTabSz="954127" eaLnBrk="0" hangingPunct="0">
              <a:spcBef>
                <a:spcPct val="30000"/>
              </a:spcBef>
            </a:pPr>
            <a:endParaRPr lang="es-ES" sz="1300">
              <a:solidFill>
                <a:prstClr val="black"/>
              </a:solidFill>
              <a:latin typeface="Calibri" pitchFamily="34" charset="0"/>
            </a:endParaRPr>
          </a:p>
        </p:txBody>
      </p:sp>
      <p:sp>
        <p:nvSpPr>
          <p:cNvPr id="2" name="1 Marcador de notas"/>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293850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22</a:t>
            </a:fld>
            <a:endParaRPr lang="en-US"/>
          </a:p>
        </p:txBody>
      </p:sp>
    </p:spTree>
    <p:extLst>
      <p:ext uri="{BB962C8B-B14F-4D97-AF65-F5344CB8AC3E}">
        <p14:creationId xmlns:p14="http://schemas.microsoft.com/office/powerpoint/2010/main" val="3011407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24</a:t>
            </a:fld>
            <a:endParaRPr lang="en-US"/>
          </a:p>
        </p:txBody>
      </p:sp>
    </p:spTree>
    <p:extLst>
      <p:ext uri="{BB962C8B-B14F-4D97-AF65-F5344CB8AC3E}">
        <p14:creationId xmlns:p14="http://schemas.microsoft.com/office/powerpoint/2010/main" val="148799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3</a:t>
            </a:fld>
            <a:endParaRPr lang="en-US"/>
          </a:p>
        </p:txBody>
      </p:sp>
    </p:spTree>
    <p:extLst>
      <p:ext uri="{BB962C8B-B14F-4D97-AF65-F5344CB8AC3E}">
        <p14:creationId xmlns:p14="http://schemas.microsoft.com/office/powerpoint/2010/main" val="417420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3 Marcador de número de diapositiva"/>
          <p:cNvSpPr>
            <a:spLocks noGrp="1"/>
          </p:cNvSpPr>
          <p:nvPr>
            <p:ph type="sldNum" sz="quarter" idx="5"/>
          </p:nvPr>
        </p:nvSpPr>
        <p:spPr>
          <a:noFill/>
        </p:spPr>
        <p:txBody>
          <a:bodyPr/>
          <a:lstStyle/>
          <a:p>
            <a:fld id="{F1C4E32E-AC21-4EDD-A6E3-3A7FD20F2C46}" type="slidenum">
              <a:rPr lang="en-US" smtClean="0">
                <a:solidFill>
                  <a:prstClr val="black"/>
                </a:solidFill>
              </a:rPr>
              <a:pPr/>
              <a:t>4</a:t>
            </a:fld>
            <a:endParaRPr lang="en-US">
              <a:solidFill>
                <a:prstClr val="black"/>
              </a:solidFill>
            </a:endParaRPr>
          </a:p>
        </p:txBody>
      </p:sp>
      <p:sp>
        <p:nvSpPr>
          <p:cNvPr id="36868" name="4 Marcador de notas"/>
          <p:cNvSpPr>
            <a:spLocks noGrp="1"/>
          </p:cNvSpPr>
          <p:nvPr/>
        </p:nvSpPr>
        <p:spPr bwMode="auto">
          <a:xfrm>
            <a:off x="1111015" y="3331142"/>
            <a:ext cx="8903182" cy="3153080"/>
          </a:xfrm>
          <a:prstGeom prst="rect">
            <a:avLst/>
          </a:prstGeom>
          <a:noFill/>
          <a:ln w="9525">
            <a:noFill/>
            <a:miter lim="800000"/>
            <a:headEnd/>
            <a:tailEnd/>
          </a:ln>
        </p:spPr>
        <p:txBody>
          <a:bodyPr lIns="103142" tIns="51571" rIns="103142" bIns="51571"/>
          <a:lstStyle/>
          <a:p>
            <a:pPr defTabSz="954127" eaLnBrk="0" hangingPunct="0">
              <a:spcBef>
                <a:spcPct val="30000"/>
              </a:spcBef>
            </a:pPr>
            <a:endParaRPr lang="es-ES" sz="1300">
              <a:solidFill>
                <a:prstClr val="black"/>
              </a:solidFill>
              <a:latin typeface="Calibri" pitchFamily="34" charset="0"/>
            </a:endParaRPr>
          </a:p>
        </p:txBody>
      </p:sp>
      <p:sp>
        <p:nvSpPr>
          <p:cNvPr id="2" name="1 Marcador de notas"/>
          <p:cNvSpPr>
            <a:spLocks noGrp="1"/>
          </p:cNvSpPr>
          <p:nvPr>
            <p:ph type="body" idx="1"/>
          </p:nvPr>
        </p:nvSpPr>
        <p:spPr/>
        <p:txBody>
          <a:bodyPr>
            <a:normAutofit/>
          </a:bodyPr>
          <a:lstStyle/>
          <a:p>
            <a:pPr marL="171450" indent="-171450">
              <a:buFont typeface="Arial" panose="020B0604020202020204" pitchFamily="34" charset="0"/>
              <a:buChar char="•"/>
            </a:pPr>
            <a:endParaRPr lang="es-CL" dirty="0"/>
          </a:p>
        </p:txBody>
      </p:sp>
    </p:spTree>
    <p:extLst>
      <p:ext uri="{BB962C8B-B14F-4D97-AF65-F5344CB8AC3E}">
        <p14:creationId xmlns:p14="http://schemas.microsoft.com/office/powerpoint/2010/main" val="116873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Font typeface="Wingdings" panose="05000000000000000000" pitchFamily="2" charset="2"/>
              <a:buNone/>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5</a:t>
            </a:fld>
            <a:endParaRPr lang="en-US"/>
          </a:p>
        </p:txBody>
      </p:sp>
    </p:spTree>
    <p:extLst>
      <p:ext uri="{BB962C8B-B14F-4D97-AF65-F5344CB8AC3E}">
        <p14:creationId xmlns:p14="http://schemas.microsoft.com/office/powerpoint/2010/main" val="305904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lvl="0" indent="-171450">
              <a:buFont typeface="Wingdings" panose="05000000000000000000" pitchFamily="2" charset="2"/>
              <a:buChar char="§"/>
            </a:pPr>
            <a:endParaRPr lang="es-ES" b="0" dirty="0">
              <a:solidFill>
                <a:srgbClr val="FF0000"/>
              </a:solidFill>
            </a:endParaRPr>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6</a:t>
            </a:fld>
            <a:endParaRPr lang="en-US"/>
          </a:p>
        </p:txBody>
      </p:sp>
    </p:spTree>
    <p:extLst>
      <p:ext uri="{BB962C8B-B14F-4D97-AF65-F5344CB8AC3E}">
        <p14:creationId xmlns:p14="http://schemas.microsoft.com/office/powerpoint/2010/main" val="30783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574" indent="-228574" algn="just">
              <a:buFont typeface="Wingdings" panose="05000000000000000000" pitchFamily="2" charset="2"/>
              <a:buChar char="§"/>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7</a:t>
            </a:fld>
            <a:endParaRPr lang="en-US"/>
          </a:p>
        </p:txBody>
      </p:sp>
    </p:spTree>
    <p:extLst>
      <p:ext uri="{BB962C8B-B14F-4D97-AF65-F5344CB8AC3E}">
        <p14:creationId xmlns:p14="http://schemas.microsoft.com/office/powerpoint/2010/main" val="290066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Font typeface="Wingdings" panose="05000000000000000000" pitchFamily="2" charset="2"/>
              <a:buNone/>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8</a:t>
            </a:fld>
            <a:endParaRPr lang="en-US"/>
          </a:p>
        </p:txBody>
      </p:sp>
    </p:spTree>
    <p:extLst>
      <p:ext uri="{BB962C8B-B14F-4D97-AF65-F5344CB8AC3E}">
        <p14:creationId xmlns:p14="http://schemas.microsoft.com/office/powerpoint/2010/main" val="217351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Font typeface="Wingdings" panose="05000000000000000000" pitchFamily="2" charset="2"/>
              <a:buNone/>
            </a:pPr>
            <a:endParaRPr lang="es-CL" dirty="0"/>
          </a:p>
        </p:txBody>
      </p:sp>
      <p:sp>
        <p:nvSpPr>
          <p:cNvPr id="4" name="3 Marcador de número de diapositiva"/>
          <p:cNvSpPr>
            <a:spLocks noGrp="1"/>
          </p:cNvSpPr>
          <p:nvPr>
            <p:ph type="sldNum" sz="quarter" idx="10"/>
          </p:nvPr>
        </p:nvSpPr>
        <p:spPr/>
        <p:txBody>
          <a:bodyPr/>
          <a:lstStyle/>
          <a:p>
            <a:pPr>
              <a:defRPr/>
            </a:pPr>
            <a:fld id="{5E5A099E-6904-4DCE-94D9-0DAE890CE253}" type="slidenum">
              <a:rPr lang="en-US" smtClean="0"/>
              <a:pPr>
                <a:defRPr/>
              </a:pPr>
              <a:t>9</a:t>
            </a:fld>
            <a:endParaRPr lang="en-US"/>
          </a:p>
        </p:txBody>
      </p:sp>
    </p:spTree>
    <p:extLst>
      <p:ext uri="{BB962C8B-B14F-4D97-AF65-F5344CB8AC3E}">
        <p14:creationId xmlns:p14="http://schemas.microsoft.com/office/powerpoint/2010/main" val="286844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E03C32C-0213-4107-B68B-754F1666AB8D}"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4" name="Slide Number Placeholder 4"/>
          <p:cNvSpPr>
            <a:spLocks noGrp="1"/>
          </p:cNvSpPr>
          <p:nvPr>
            <p:ph type="sldNum" sz="quarter" idx="11"/>
          </p:nvPr>
        </p:nvSpPr>
        <p:spPr/>
        <p:txBody>
          <a:bodyPr/>
          <a:lstStyle>
            <a:lvl1pPr>
              <a:defRPr/>
            </a:lvl1pPr>
          </a:lstStyle>
          <a:p>
            <a:pPr>
              <a:defRPr/>
            </a:pPr>
            <a:fld id="{C1836AFD-55FE-4277-A128-CA1F48D3CBC7}"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3" name="Slide Number Placeholder 3"/>
          <p:cNvSpPr>
            <a:spLocks noGrp="1"/>
          </p:cNvSpPr>
          <p:nvPr>
            <p:ph type="sldNum" sz="quarter" idx="11"/>
          </p:nvPr>
        </p:nvSpPr>
        <p:spPr/>
        <p:txBody>
          <a:bodyPr/>
          <a:lstStyle>
            <a:lvl1pPr>
              <a:defRPr/>
            </a:lvl1pPr>
          </a:lstStyle>
          <a:p>
            <a:pPr>
              <a:defRPr/>
            </a:pPr>
            <a:fld id="{EBE81303-A2DD-4794-9AC8-546DA7B6A99A}"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6" name="Slide Number Placeholder 6"/>
          <p:cNvSpPr>
            <a:spLocks noGrp="1"/>
          </p:cNvSpPr>
          <p:nvPr>
            <p:ph type="sldNum" sz="quarter" idx="11"/>
          </p:nvPr>
        </p:nvSpPr>
        <p:spPr/>
        <p:txBody>
          <a:bodyPr/>
          <a:lstStyle>
            <a:lvl1pPr>
              <a:defRPr/>
            </a:lvl1pPr>
          </a:lstStyle>
          <a:p>
            <a:pPr>
              <a:defRPr/>
            </a:pPr>
            <a:fld id="{149B60B2-B10B-4048-BF07-4BDDA2FAAC5F}"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6" name="Slide Number Placeholder 6"/>
          <p:cNvSpPr>
            <a:spLocks noGrp="1"/>
          </p:cNvSpPr>
          <p:nvPr>
            <p:ph type="sldNum" sz="quarter" idx="11"/>
          </p:nvPr>
        </p:nvSpPr>
        <p:spPr/>
        <p:txBody>
          <a:bodyPr/>
          <a:lstStyle>
            <a:lvl1pPr>
              <a:defRPr/>
            </a:lvl1pPr>
          </a:lstStyle>
          <a:p>
            <a:pPr>
              <a:defRPr/>
            </a:pPr>
            <a:fld id="{5A7863F9-3206-408F-882F-864C5F959EAA}"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5" name="Slide Number Placeholder 5"/>
          <p:cNvSpPr>
            <a:spLocks noGrp="1"/>
          </p:cNvSpPr>
          <p:nvPr>
            <p:ph type="sldNum" sz="quarter" idx="11"/>
          </p:nvPr>
        </p:nvSpPr>
        <p:spPr/>
        <p:txBody>
          <a:bodyPr/>
          <a:lstStyle>
            <a:lvl1pPr>
              <a:defRPr/>
            </a:lvl1pPr>
          </a:lstStyle>
          <a:p>
            <a:pPr>
              <a:defRPr/>
            </a:pPr>
            <a:fld id="{3D3F6785-C56B-4ED2-A9D3-8A12386579B9}"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5" name="Slide Number Placeholder 5"/>
          <p:cNvSpPr>
            <a:spLocks noGrp="1"/>
          </p:cNvSpPr>
          <p:nvPr>
            <p:ph type="sldNum" sz="quarter" idx="11"/>
          </p:nvPr>
        </p:nvSpPr>
        <p:spPr/>
        <p:txBody>
          <a:bodyPr/>
          <a:lstStyle>
            <a:lvl1pPr>
              <a:defRPr/>
            </a:lvl1pPr>
          </a:lstStyle>
          <a:p>
            <a:pPr>
              <a:defRPr/>
            </a:pPr>
            <a:fld id="{D8760007-4F19-4F50-86D4-2BE1E99B0A4D}"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91B05A8-BC4B-431A-A7BA-28669E13272F}"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587BD1D-0EDE-4A44-8BA8-C2B8A93BD081}"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81741FE-95B4-46F0-8BAB-080BBB301C51}"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9813B2C-4A92-4123-8C00-455BE1D41C99}"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CEDF747-2C97-4D89-A781-5DE32F9B547F}"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0F0BB50-F6CD-44F2-B34E-F400DB3CDB4D}"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47C0E47-BFC7-4B8C-85DF-CA72BF5F41A1}"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9064149-5325-47F6-B675-834D597EA575}" type="slidenum">
              <a:rPr lang="en-US"/>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9EE2D61-A06C-4787-B100-E25913FE0BF1}" type="slidenum">
              <a:rPr lang="en-US"/>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F41C29B-2B26-4E30-B46C-C4559B879825}" type="slidenum">
              <a:rPr lang="en-US"/>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54CBE35-6B64-46AF-BAFA-EC7FB7B88845}" type="slidenum">
              <a:rPr lang="en-US"/>
              <a:pPr>
                <a:defRPr/>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382BFB4-6A39-44EF-AD7F-DD8347BC1A94}" type="slidenum">
              <a:rPr lang="en-US"/>
              <a:pPr>
                <a:defRPr/>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p:txBody>
          <a:bodyPr/>
          <a:lstStyle>
            <a:lvl1pPr>
              <a:defRPr/>
            </a:lvl1pPr>
          </a:lstStyle>
          <a:p>
            <a:pPr>
              <a:defRPr/>
            </a:pPr>
            <a:fld id="{8A6A2003-0194-433E-8F75-1273FEC7DC31}" type="slidenum">
              <a:rPr lang="en-US"/>
              <a:pPr>
                <a:defRPr/>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CL"/>
              <a:t>Gobierno de Chile | Superintendencia de Seguridad Social</a:t>
            </a:r>
            <a:endParaRPr lang="en-US"/>
          </a:p>
        </p:txBody>
      </p:sp>
      <p:sp>
        <p:nvSpPr>
          <p:cNvPr id="5" name="Slide Number Placeholder 5"/>
          <p:cNvSpPr>
            <a:spLocks noGrp="1"/>
          </p:cNvSpPr>
          <p:nvPr>
            <p:ph type="sldNum" sz="quarter" idx="11"/>
          </p:nvPr>
        </p:nvSpPr>
        <p:spPr/>
        <p:txBody>
          <a:bodyPr/>
          <a:lstStyle>
            <a:lvl1pPr>
              <a:defRPr/>
            </a:lvl1pPr>
          </a:lstStyle>
          <a:p>
            <a:pPr>
              <a:defRPr/>
            </a:pPr>
            <a:fld id="{28DFCC24-1234-4401-9525-273556B814C1}" type="slidenum">
              <a:rPr lang="en-US"/>
              <a:pPr>
                <a:defRPr/>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p:txBody>
          <a:bodyPr/>
          <a:lstStyle>
            <a:lvl1pPr>
              <a:defRPr/>
            </a:lvl1pPr>
          </a:lstStyle>
          <a:p>
            <a:pPr>
              <a:defRPr/>
            </a:pPr>
            <a:fld id="{9390A8A9-B9B1-42CC-A4AD-ED468CAEF07B}"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EA366D8-F472-4797-88E5-81F41ADAD87D}" type="slidenum">
              <a:rPr lang="en-US"/>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7" name="Slide Number Placeholder 6"/>
          <p:cNvSpPr>
            <a:spLocks noGrp="1"/>
          </p:cNvSpPr>
          <p:nvPr>
            <p:ph type="sldNum" sz="quarter" idx="12"/>
          </p:nvPr>
        </p:nvSpPr>
        <p:spPr/>
        <p:txBody>
          <a:bodyPr/>
          <a:lstStyle>
            <a:lvl1pPr>
              <a:defRPr/>
            </a:lvl1pPr>
          </a:lstStyle>
          <a:p>
            <a:pPr>
              <a:defRPr/>
            </a:pPr>
            <a:fld id="{7EBB96E2-6716-4237-9BA2-716C5641DD82}" type="slidenum">
              <a:rPr lang="en-US"/>
              <a:pPr>
                <a:defRPr/>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9" name="Slide Number Placeholder 8"/>
          <p:cNvSpPr>
            <a:spLocks noGrp="1"/>
          </p:cNvSpPr>
          <p:nvPr>
            <p:ph type="sldNum" sz="quarter" idx="12"/>
          </p:nvPr>
        </p:nvSpPr>
        <p:spPr/>
        <p:txBody>
          <a:bodyPr/>
          <a:lstStyle>
            <a:lvl1pPr>
              <a:defRPr/>
            </a:lvl1pPr>
          </a:lstStyle>
          <a:p>
            <a:pPr>
              <a:defRPr/>
            </a:pPr>
            <a:fld id="{EBAF1027-D850-4EA7-8E7F-51C6C1A0153D}" type="slidenum">
              <a:rPr lang="en-US"/>
              <a:pPr>
                <a:defRPr/>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4" name="Slide Number Placeholder 4"/>
          <p:cNvSpPr>
            <a:spLocks noGrp="1"/>
          </p:cNvSpPr>
          <p:nvPr>
            <p:ph type="sldNum" sz="quarter" idx="11"/>
          </p:nvPr>
        </p:nvSpPr>
        <p:spPr/>
        <p:txBody>
          <a:bodyPr/>
          <a:lstStyle>
            <a:lvl1pPr>
              <a:defRPr/>
            </a:lvl1pPr>
          </a:lstStyle>
          <a:p>
            <a:pPr>
              <a:defRPr/>
            </a:pPr>
            <a:fld id="{2F0E288D-0B53-4DB9-ACBB-0364C9BC7F4D}" type="slidenum">
              <a:rPr lang="en-US"/>
              <a:pPr>
                <a:defRPr/>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3" name="Slide Number Placeholder 3"/>
          <p:cNvSpPr>
            <a:spLocks noGrp="1"/>
          </p:cNvSpPr>
          <p:nvPr>
            <p:ph type="sldNum" sz="quarter" idx="11"/>
          </p:nvPr>
        </p:nvSpPr>
        <p:spPr/>
        <p:txBody>
          <a:bodyPr/>
          <a:lstStyle>
            <a:lvl1pPr>
              <a:defRPr/>
            </a:lvl1pPr>
          </a:lstStyle>
          <a:p>
            <a:pPr>
              <a:defRPr/>
            </a:pPr>
            <a:fld id="{EC4DAC15-7818-4CC5-8D47-C4593A5384A4}" type="slidenum">
              <a:rPr lang="en-US"/>
              <a:pPr>
                <a:defRPr/>
              </a:pPr>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6" name="Slide Number Placeholder 6"/>
          <p:cNvSpPr>
            <a:spLocks noGrp="1"/>
          </p:cNvSpPr>
          <p:nvPr>
            <p:ph type="sldNum" sz="quarter" idx="11"/>
          </p:nvPr>
        </p:nvSpPr>
        <p:spPr/>
        <p:txBody>
          <a:bodyPr/>
          <a:lstStyle>
            <a:lvl1pPr>
              <a:defRPr/>
            </a:lvl1pPr>
          </a:lstStyle>
          <a:p>
            <a:pPr>
              <a:defRPr/>
            </a:pPr>
            <a:fld id="{AECFD576-7901-499F-B25B-E967DAC1B789}" type="slidenum">
              <a:rPr lang="en-US"/>
              <a:pPr>
                <a:defRPr/>
              </a:pPr>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6" name="Slide Number Placeholder 6"/>
          <p:cNvSpPr>
            <a:spLocks noGrp="1"/>
          </p:cNvSpPr>
          <p:nvPr>
            <p:ph type="sldNum" sz="quarter" idx="11"/>
          </p:nvPr>
        </p:nvSpPr>
        <p:spPr/>
        <p:txBody>
          <a:bodyPr/>
          <a:lstStyle>
            <a:lvl1pPr>
              <a:defRPr/>
            </a:lvl1pPr>
          </a:lstStyle>
          <a:p>
            <a:pPr>
              <a:defRPr/>
            </a:pPr>
            <a:fld id="{80089061-8BC6-47CE-9703-DA4B13AB4536}" type="slidenum">
              <a:rPr lang="en-US"/>
              <a:pPr>
                <a:defRPr/>
              </a:pPr>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5" name="Slide Number Placeholder 5"/>
          <p:cNvSpPr>
            <a:spLocks noGrp="1"/>
          </p:cNvSpPr>
          <p:nvPr>
            <p:ph type="sldNum" sz="quarter" idx="11"/>
          </p:nvPr>
        </p:nvSpPr>
        <p:spPr/>
        <p:txBody>
          <a:bodyPr/>
          <a:lstStyle>
            <a:lvl1pPr>
              <a:defRPr/>
            </a:lvl1pPr>
          </a:lstStyle>
          <a:p>
            <a:pPr>
              <a:defRPr/>
            </a:pPr>
            <a:fld id="{33C2FE83-9935-4957-BC60-3F7BED153E1F}" type="slidenum">
              <a:rPr lang="en-US"/>
              <a:pPr>
                <a:defRPr/>
              </a:pPr>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5" name="Slide Number Placeholder 5"/>
          <p:cNvSpPr>
            <a:spLocks noGrp="1"/>
          </p:cNvSpPr>
          <p:nvPr>
            <p:ph type="sldNum" sz="quarter" idx="11"/>
          </p:nvPr>
        </p:nvSpPr>
        <p:spPr/>
        <p:txBody>
          <a:bodyPr/>
          <a:lstStyle>
            <a:lvl1pPr>
              <a:defRPr/>
            </a:lvl1pPr>
          </a:lstStyle>
          <a:p>
            <a:pPr>
              <a:defRPr/>
            </a:pPr>
            <a:fld id="{0919AB0F-4808-4DAA-A77C-8F716A4E3CF2}" type="slidenum">
              <a:rPr lang="en-US"/>
              <a:pPr>
                <a:defRPr/>
              </a:pPr>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p:txBody>
          <a:bodyPr/>
          <a:lstStyle>
            <a:lvl1pPr>
              <a:defRPr/>
            </a:lvl1pPr>
          </a:lstStyle>
          <a:p>
            <a:pPr>
              <a:defRPr/>
            </a:pPr>
            <a:fld id="{18C44D77-ECC9-4210-A9E3-070BA6849229}" type="slidenum">
              <a:rPr lang="en-US"/>
              <a:pPr>
                <a:defRPr/>
              </a:pPr>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CL"/>
              <a:t>Gobierno de Chile | Superintendencia de Seguridad Social</a:t>
            </a:r>
            <a:endParaRPr lang="en-US"/>
          </a:p>
        </p:txBody>
      </p:sp>
      <p:sp>
        <p:nvSpPr>
          <p:cNvPr id="5" name="Slide Number Placeholder 5"/>
          <p:cNvSpPr>
            <a:spLocks noGrp="1"/>
          </p:cNvSpPr>
          <p:nvPr>
            <p:ph type="sldNum" sz="quarter" idx="11"/>
          </p:nvPr>
        </p:nvSpPr>
        <p:spPr/>
        <p:txBody>
          <a:bodyPr/>
          <a:lstStyle>
            <a:lvl1pPr>
              <a:defRPr/>
            </a:lvl1pPr>
          </a:lstStyle>
          <a:p>
            <a:pPr>
              <a:defRPr/>
            </a:pPr>
            <a:fld id="{31628691-D861-4CFA-91AD-64780F64A371}"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a:t>Gobierno de Chile | Superintendencia de Seguridad Social</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EF9013F-A1BA-46D6-8264-EABBCC95FC4E}" type="slidenum">
              <a:rPr lang="en-US"/>
              <a:pPr>
                <a:defRPr/>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p:txBody>
          <a:bodyPr/>
          <a:lstStyle>
            <a:lvl1pPr>
              <a:defRPr/>
            </a:lvl1pPr>
          </a:lstStyle>
          <a:p>
            <a:pPr>
              <a:defRPr/>
            </a:pPr>
            <a:fld id="{EA03E239-CB05-4846-A5F9-FAD0B2751378}" type="slidenum">
              <a:rPr lang="en-US"/>
              <a:pPr>
                <a:defRPr/>
              </a:pPr>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7" name="Slide Number Placeholder 6"/>
          <p:cNvSpPr>
            <a:spLocks noGrp="1"/>
          </p:cNvSpPr>
          <p:nvPr>
            <p:ph type="sldNum" sz="quarter" idx="12"/>
          </p:nvPr>
        </p:nvSpPr>
        <p:spPr/>
        <p:txBody>
          <a:bodyPr/>
          <a:lstStyle>
            <a:lvl1pPr>
              <a:defRPr/>
            </a:lvl1pPr>
          </a:lstStyle>
          <a:p>
            <a:pPr>
              <a:defRPr/>
            </a:pPr>
            <a:fld id="{0FD0F4B0-CF0A-4DA0-8FB6-66D21C4FAA7C}" type="slidenum">
              <a:rPr lang="en-US"/>
              <a:pPr>
                <a:defRPr/>
              </a:pPr>
              <a:t>‹Nº›</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9" name="Slide Number Placeholder 8"/>
          <p:cNvSpPr>
            <a:spLocks noGrp="1"/>
          </p:cNvSpPr>
          <p:nvPr>
            <p:ph type="sldNum" sz="quarter" idx="12"/>
          </p:nvPr>
        </p:nvSpPr>
        <p:spPr/>
        <p:txBody>
          <a:bodyPr/>
          <a:lstStyle>
            <a:lvl1pPr>
              <a:defRPr/>
            </a:lvl1pPr>
          </a:lstStyle>
          <a:p>
            <a:pPr>
              <a:defRPr/>
            </a:pPr>
            <a:fld id="{464BB07F-B126-4EBD-954F-582D483B9179}" type="slidenum">
              <a:rPr lang="en-US"/>
              <a:pPr>
                <a:defRPr/>
              </a:pPr>
              <a:t>‹Nº›</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4" name="Slide Number Placeholder 4"/>
          <p:cNvSpPr>
            <a:spLocks noGrp="1"/>
          </p:cNvSpPr>
          <p:nvPr>
            <p:ph type="sldNum" sz="quarter" idx="11"/>
          </p:nvPr>
        </p:nvSpPr>
        <p:spPr/>
        <p:txBody>
          <a:bodyPr/>
          <a:lstStyle>
            <a:lvl1pPr>
              <a:defRPr/>
            </a:lvl1pPr>
          </a:lstStyle>
          <a:p>
            <a:pPr>
              <a:defRPr/>
            </a:pPr>
            <a:fld id="{40210BDF-B92C-46F3-A4EB-9824B8669A2F}" type="slidenum">
              <a:rPr lang="en-US"/>
              <a:pPr>
                <a:defRPr/>
              </a:pPr>
              <a:t>‹Nº›</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3" name="Slide Number Placeholder 3"/>
          <p:cNvSpPr>
            <a:spLocks noGrp="1"/>
          </p:cNvSpPr>
          <p:nvPr>
            <p:ph type="sldNum" sz="quarter" idx="11"/>
          </p:nvPr>
        </p:nvSpPr>
        <p:spPr/>
        <p:txBody>
          <a:bodyPr/>
          <a:lstStyle>
            <a:lvl1pPr>
              <a:defRPr/>
            </a:lvl1pPr>
          </a:lstStyle>
          <a:p>
            <a:pPr>
              <a:defRPr/>
            </a:pPr>
            <a:fld id="{069777A4-F2C8-4870-8FDD-671599FF7093}" type="slidenum">
              <a:rPr lang="en-US"/>
              <a:pPr>
                <a:defRPr/>
              </a:pPr>
              <a:t>‹Nº›</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6" name="Slide Number Placeholder 6"/>
          <p:cNvSpPr>
            <a:spLocks noGrp="1"/>
          </p:cNvSpPr>
          <p:nvPr>
            <p:ph type="sldNum" sz="quarter" idx="11"/>
          </p:nvPr>
        </p:nvSpPr>
        <p:spPr/>
        <p:txBody>
          <a:bodyPr/>
          <a:lstStyle>
            <a:lvl1pPr>
              <a:defRPr/>
            </a:lvl1pPr>
          </a:lstStyle>
          <a:p>
            <a:pPr>
              <a:defRPr/>
            </a:pPr>
            <a:fld id="{2E3367E4-D73B-4E60-B410-99CD147BB894}" type="slidenum">
              <a:rPr lang="en-US"/>
              <a:pPr>
                <a:defRPr/>
              </a:pPr>
              <a:t>‹Nº›</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6" name="Slide Number Placeholder 6"/>
          <p:cNvSpPr>
            <a:spLocks noGrp="1"/>
          </p:cNvSpPr>
          <p:nvPr>
            <p:ph type="sldNum" sz="quarter" idx="11"/>
          </p:nvPr>
        </p:nvSpPr>
        <p:spPr/>
        <p:txBody>
          <a:bodyPr/>
          <a:lstStyle>
            <a:lvl1pPr>
              <a:defRPr/>
            </a:lvl1pPr>
          </a:lstStyle>
          <a:p>
            <a:pPr>
              <a:defRPr/>
            </a:pPr>
            <a:fld id="{E2F8F138-23F9-4D6C-A613-5E2E74B9ECDD}" type="slidenum">
              <a:rPr lang="en-US"/>
              <a:pPr>
                <a:defRPr/>
              </a:pPr>
              <a:t>‹Nº›</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5" name="Slide Number Placeholder 5"/>
          <p:cNvSpPr>
            <a:spLocks noGrp="1"/>
          </p:cNvSpPr>
          <p:nvPr>
            <p:ph type="sldNum" sz="quarter" idx="11"/>
          </p:nvPr>
        </p:nvSpPr>
        <p:spPr/>
        <p:txBody>
          <a:bodyPr/>
          <a:lstStyle>
            <a:lvl1pPr>
              <a:defRPr/>
            </a:lvl1pPr>
          </a:lstStyle>
          <a:p>
            <a:pPr>
              <a:defRPr/>
            </a:pPr>
            <a:fld id="{4EE9585B-CEE3-4E39-B5C8-DC9500ABD85C}" type="slidenum">
              <a:rPr lang="en-US"/>
              <a:pPr>
                <a:defRPr/>
              </a:pPr>
              <a:t>‹Nº›</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Gobierno de Chile | Superintendencia de Seguridad Social</a:t>
            </a:r>
            <a:endParaRPr lang="es-ES"/>
          </a:p>
        </p:txBody>
      </p:sp>
      <p:sp>
        <p:nvSpPr>
          <p:cNvPr id="5" name="Slide Number Placeholder 5"/>
          <p:cNvSpPr>
            <a:spLocks noGrp="1"/>
          </p:cNvSpPr>
          <p:nvPr>
            <p:ph type="sldNum" sz="quarter" idx="11"/>
          </p:nvPr>
        </p:nvSpPr>
        <p:spPr/>
        <p:txBody>
          <a:bodyPr/>
          <a:lstStyle>
            <a:lvl1pPr>
              <a:defRPr/>
            </a:lvl1pPr>
          </a:lstStyle>
          <a:p>
            <a:pPr>
              <a:defRPr/>
            </a:pPr>
            <a:fld id="{DB25D99C-524F-4B51-ADB1-3BFA667FF166}"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p:txBody>
          <a:bodyPr/>
          <a:lstStyle>
            <a:lvl1pPr>
              <a:defRPr/>
            </a:lvl1pPr>
          </a:lstStyle>
          <a:p>
            <a:pPr>
              <a:defRPr/>
            </a:pPr>
            <a:fld id="{A332A79A-0F02-4C79-B1C7-90C28A81A2AC}"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CL"/>
              <a:t>Gobierno de Chile | Superintendencia de Seguridad Social</a:t>
            </a:r>
            <a:endParaRPr lang="en-US"/>
          </a:p>
        </p:txBody>
      </p:sp>
      <p:sp>
        <p:nvSpPr>
          <p:cNvPr id="5" name="Slide Number Placeholder 5"/>
          <p:cNvSpPr>
            <a:spLocks noGrp="1"/>
          </p:cNvSpPr>
          <p:nvPr>
            <p:ph type="sldNum" sz="quarter" idx="11"/>
          </p:nvPr>
        </p:nvSpPr>
        <p:spPr/>
        <p:txBody>
          <a:bodyPr/>
          <a:lstStyle>
            <a:lvl1pPr>
              <a:defRPr/>
            </a:lvl1pPr>
          </a:lstStyle>
          <a:p>
            <a:pPr>
              <a:defRPr/>
            </a:pPr>
            <a:fld id="{D55C814B-EE0F-4794-AC42-1EA534E04C9A}"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6" name="Slide Number Placeholder 5"/>
          <p:cNvSpPr>
            <a:spLocks noGrp="1"/>
          </p:cNvSpPr>
          <p:nvPr>
            <p:ph type="sldNum" sz="quarter" idx="12"/>
          </p:nvPr>
        </p:nvSpPr>
        <p:spPr/>
        <p:txBody>
          <a:bodyPr/>
          <a:lstStyle>
            <a:lvl1pPr>
              <a:defRPr/>
            </a:lvl1pPr>
          </a:lstStyle>
          <a:p>
            <a:pPr>
              <a:defRPr/>
            </a:pPr>
            <a:fld id="{8F46AB1A-9A51-432D-9372-15170C2C521C}"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7" name="Slide Number Placeholder 6"/>
          <p:cNvSpPr>
            <a:spLocks noGrp="1"/>
          </p:cNvSpPr>
          <p:nvPr>
            <p:ph type="sldNum" sz="quarter" idx="12"/>
          </p:nvPr>
        </p:nvSpPr>
        <p:spPr/>
        <p:txBody>
          <a:bodyPr/>
          <a:lstStyle>
            <a:lvl1pPr>
              <a:defRPr/>
            </a:lvl1pPr>
          </a:lstStyle>
          <a:p>
            <a:pPr>
              <a:defRPr/>
            </a:pPr>
            <a:fld id="{FF63D68D-72F5-44C4-9C6E-DB4FABA101DA}"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s-CL"/>
              <a:t>Gobierno de Chile | Superintendencia de Seguridad Social</a:t>
            </a:r>
            <a:endParaRPr lang="es-ES"/>
          </a:p>
        </p:txBody>
      </p:sp>
      <p:sp>
        <p:nvSpPr>
          <p:cNvPr id="9" name="Slide Number Placeholder 8"/>
          <p:cNvSpPr>
            <a:spLocks noGrp="1"/>
          </p:cNvSpPr>
          <p:nvPr>
            <p:ph type="sldNum" sz="quarter" idx="12"/>
          </p:nvPr>
        </p:nvSpPr>
        <p:spPr/>
        <p:txBody>
          <a:bodyPr/>
          <a:lstStyle>
            <a:lvl1pPr>
              <a:defRPr/>
            </a:lvl1pPr>
          </a:lstStyle>
          <a:p>
            <a:pPr>
              <a:defRPr/>
            </a:pPr>
            <a:fld id="{A352DCBA-568A-4071-A048-77C11C9AF7B7}"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pic>
        <p:nvPicPr>
          <p:cNvPr id="1028" name="Picture 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7700" y="3452813"/>
            <a:ext cx="803275" cy="585787"/>
          </a:xfrm>
          <a:prstGeom prst="rect">
            <a:avLst/>
          </a:prstGeom>
          <a:noFill/>
          <a:ln w="9525">
            <a:noFill/>
            <a:miter lim="800000"/>
            <a:headEnd/>
            <a:tailEnd/>
          </a:ln>
        </p:spPr>
      </p:pic>
      <p:pic>
        <p:nvPicPr>
          <p:cNvPr id="1029" name="Picture 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77988" y="3452813"/>
            <a:ext cx="1031875" cy="419100"/>
          </a:xfrm>
          <a:prstGeom prst="rect">
            <a:avLst/>
          </a:prstGeom>
          <a:noFill/>
          <a:ln w="9525">
            <a:noFill/>
            <a:miter lim="800000"/>
            <a:headEnd/>
            <a:tailEnd/>
          </a:ln>
        </p:spPr>
      </p:pic>
      <p:sp>
        <p:nvSpPr>
          <p:cNvPr id="71" name="Rectangle 70"/>
          <p:cNvSpPr>
            <a:spLocks noChangeArrowheads="1"/>
          </p:cNvSpPr>
          <p:nvPr/>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CL"/>
              <a:t>Gobierno de Chile | Superintendencia de Seguridad Social</a:t>
            </a:r>
            <a:endParaRPr lang="es-ES_tradn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7B1D0B2D-8956-4A85-A5E8-3D281BC2285B}" type="slidenum">
              <a:rPr lang="en-US"/>
              <a:pPr>
                <a:defRPr/>
              </a:pPr>
              <a:t>‹Nº›</a:t>
            </a:fld>
            <a:endParaRPr lang="en-US"/>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hf sldNum="0"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a:noFill/>
          </a:ln>
          <a:effectLst>
            <a:outerShdw blurRad="254000" dist="38100" dir="5640026"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660775" y="2287588"/>
              <a:ext cx="1041400" cy="760412"/>
            </a:xfrm>
            <a:prstGeom prst="rect">
              <a:avLst/>
            </a:prstGeom>
            <a:noFill/>
            <a:ln w="9525">
              <a:noFill/>
              <a:miter lim="800000"/>
              <a:headEnd/>
              <a:tailEnd/>
            </a:ln>
          </p:spPr>
        </p:pic>
        <p:pic>
          <p:nvPicPr>
            <p:cNvPr id="3082" name="Picture 1"/>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4995863" y="2287588"/>
              <a:ext cx="1339850" cy="544512"/>
            </a:xfrm>
            <a:prstGeom prst="rect">
              <a:avLst/>
            </a:prstGeom>
            <a:noFill/>
            <a:ln w="9525">
              <a:noFill/>
              <a:miter lim="800000"/>
              <a:headEnd/>
              <a:tailEnd/>
            </a:ln>
          </p:spPr>
        </p:pic>
        <p:pic>
          <p:nvPicPr>
            <p:cNvPr id="3083" name="Picture 1"/>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5003800" y="4851400"/>
              <a:ext cx="1336675" cy="230188"/>
            </a:xfrm>
            <a:prstGeom prst="rect">
              <a:avLst/>
            </a:prstGeom>
            <a:noFill/>
            <a:ln w="9525">
              <a:noFill/>
              <a:miter lim="800000"/>
              <a:headEnd/>
              <a:tailEnd/>
            </a:ln>
          </p:spPr>
        </p:pic>
      </p:grpSp>
      <p:sp>
        <p:nvSpPr>
          <p:cNvPr id="13" name="Rectangle 12"/>
          <p:cNvSpPr>
            <a:spLocks noChangeArrowheads="1"/>
          </p:cNvSpPr>
          <p:nvPr/>
        </p:nvSpPr>
        <p:spPr bwMode="auto">
          <a:xfrm>
            <a:off x="4763" y="0"/>
            <a:ext cx="7148512" cy="6629400"/>
          </a:xfrm>
          <a:prstGeom prst="rect">
            <a:avLst/>
          </a:prstGeom>
          <a:solidFill>
            <a:srgbClr val="006CB7"/>
          </a:solidFill>
          <a:ln>
            <a:noFill/>
          </a:ln>
          <a:effectLst>
            <a:outerShdw blurRad="508000" dist="38100" dir="3779989" algn="br" rotWithShape="0">
              <a:srgbClr val="808080">
                <a:alpha val="70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3078"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sldNum="0"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CL"/>
              <a:t>Gobierno de Chile | Superintendencia de Seguridad Social</a:t>
            </a:r>
            <a:endParaRPr lang="es-ES_tradn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9C1A7614-2785-4DAA-BF39-A51601BFBF74}" type="slidenum">
              <a:rPr lang="en-US"/>
              <a:pPr>
                <a:defRPr/>
              </a:pPr>
              <a:t>‹Nº›</a:t>
            </a:fld>
            <a:endParaRPr lang="en-US"/>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sldNum="0"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CL"/>
              <a:t>Gobierno de Chile | Superintendencia de Seguridad Social</a:t>
            </a:r>
            <a:endParaRPr lang="es-ES_tradn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D4273F80-39E8-478B-9AD8-66B74EE4D768}" type="slidenum">
              <a:rPr lang="en-US"/>
              <a:pPr>
                <a:defRPr/>
              </a:pPr>
              <a:t>‹Nº›</a:t>
            </a:fld>
            <a:endParaRPr lang="en-US"/>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hf sldNum="0"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4.jpe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5517232"/>
            <a:ext cx="1944216" cy="673587"/>
          </a:xfrm>
          <a:prstGeom prst="rect">
            <a:avLst/>
          </a:prstGeom>
        </p:spPr>
      </p:pic>
      <p:pic>
        <p:nvPicPr>
          <p:cNvPr id="11" name="Imagen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6136" y="5508896"/>
            <a:ext cx="2448272" cy="742571"/>
          </a:xfrm>
          <a:prstGeom prst="rect">
            <a:avLst/>
          </a:prstGeom>
        </p:spPr>
      </p:pic>
      <p:pic>
        <p:nvPicPr>
          <p:cNvPr id="12" name="11 Image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001" y="5373216"/>
            <a:ext cx="953687" cy="86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1BDF902D-E28B-5A48-9506-8DEFEF7BB5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51920" y="5733256"/>
            <a:ext cx="1656184" cy="468416"/>
          </a:xfrm>
          <a:prstGeom prst="rect">
            <a:avLst/>
          </a:prstGeom>
        </p:spPr>
      </p:pic>
      <p:sp>
        <p:nvSpPr>
          <p:cNvPr id="13" name="Rectángulo 12">
            <a:extLst>
              <a:ext uri="{FF2B5EF4-FFF2-40B4-BE49-F238E27FC236}">
                <a16:creationId xmlns:a16="http://schemas.microsoft.com/office/drawing/2014/main" id="{D4DEB4DE-8857-0140-8D08-B00DC5E43DC6}"/>
              </a:ext>
            </a:extLst>
          </p:cNvPr>
          <p:cNvSpPr/>
          <p:nvPr/>
        </p:nvSpPr>
        <p:spPr>
          <a:xfrm>
            <a:off x="0" y="0"/>
            <a:ext cx="9144000" cy="3954971"/>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CL"/>
          </a:p>
        </p:txBody>
      </p:sp>
      <p:sp>
        <p:nvSpPr>
          <p:cNvPr id="14" name="Rectángulo 13">
            <a:extLst>
              <a:ext uri="{FF2B5EF4-FFF2-40B4-BE49-F238E27FC236}">
                <a16:creationId xmlns:a16="http://schemas.microsoft.com/office/drawing/2014/main" id="{608E2E30-5E78-A54B-B7B6-9128F4D019F5}"/>
              </a:ext>
            </a:extLst>
          </p:cNvPr>
          <p:cNvSpPr/>
          <p:nvPr/>
        </p:nvSpPr>
        <p:spPr>
          <a:xfrm>
            <a:off x="0" y="3640114"/>
            <a:ext cx="9144000" cy="112575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CL"/>
          </a:p>
        </p:txBody>
      </p:sp>
      <p:sp>
        <p:nvSpPr>
          <p:cNvPr id="15" name="2 CuadroTexto">
            <a:extLst>
              <a:ext uri="{FF2B5EF4-FFF2-40B4-BE49-F238E27FC236}">
                <a16:creationId xmlns:a16="http://schemas.microsoft.com/office/drawing/2014/main" id="{CC8112F2-D382-7840-AC5E-72F16DCF7966}"/>
              </a:ext>
            </a:extLst>
          </p:cNvPr>
          <p:cNvSpPr txBox="1">
            <a:spLocks noChangeArrowheads="1"/>
          </p:cNvSpPr>
          <p:nvPr/>
        </p:nvSpPr>
        <p:spPr bwMode="auto">
          <a:xfrm>
            <a:off x="-108520" y="476672"/>
            <a:ext cx="63477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ヒラギノ角ゴ Pro W3" panose="020B0300000000000000"/>
                <a:cs typeface="ヒラギノ角ゴ Pro W3" panose="020B0300000000000000"/>
              </a:defRPr>
            </a:lvl1pPr>
            <a:lvl2pPr marL="742950" indent="-285750">
              <a:defRPr>
                <a:solidFill>
                  <a:schemeClr val="tx1"/>
                </a:solidFill>
                <a:latin typeface="Arial" panose="020B0604020202020204" pitchFamily="34" charset="0"/>
                <a:ea typeface="ヒラギノ角ゴ Pro W3" panose="020B0300000000000000"/>
                <a:cs typeface="ヒラギノ角ゴ Pro W3" panose="020B0300000000000000"/>
              </a:defRPr>
            </a:lvl2pPr>
            <a:lvl3pPr marL="1143000" indent="-228600">
              <a:defRPr>
                <a:solidFill>
                  <a:schemeClr val="tx1"/>
                </a:solidFill>
                <a:latin typeface="Arial" panose="020B0604020202020204" pitchFamily="34" charset="0"/>
                <a:ea typeface="ヒラギノ角ゴ Pro W3" panose="020B0300000000000000"/>
                <a:cs typeface="ヒラギノ角ゴ Pro W3" panose="020B0300000000000000"/>
              </a:defRPr>
            </a:lvl3pPr>
            <a:lvl4pPr marL="1600200" indent="-228600">
              <a:defRPr>
                <a:solidFill>
                  <a:schemeClr val="tx1"/>
                </a:solidFill>
                <a:latin typeface="Arial" panose="020B0604020202020204" pitchFamily="34" charset="0"/>
                <a:ea typeface="ヒラギノ角ゴ Pro W3" panose="020B0300000000000000"/>
                <a:cs typeface="ヒラギノ角ゴ Pro W3" panose="020B0300000000000000"/>
              </a:defRPr>
            </a:lvl4pPr>
            <a:lvl5pPr marL="2057400" indent="-228600">
              <a:defRPr>
                <a:solidFill>
                  <a:schemeClr val="tx1"/>
                </a:solidFill>
                <a:latin typeface="Arial" panose="020B0604020202020204" pitchFamily="34" charset="0"/>
                <a:ea typeface="ヒラギノ角ゴ Pro W3" panose="020B0300000000000000"/>
                <a:cs typeface="ヒラギノ角ゴ Pro W3" panose="020B030000000000000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a:cs typeface="ヒラギノ角ゴ Pro W3" panose="020B030000000000000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a:cs typeface="ヒラギノ角ゴ Pro W3" panose="020B030000000000000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a:cs typeface="ヒラギノ角ゴ Pro W3" panose="020B030000000000000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a:cs typeface="ヒラギノ角ゴ Pro W3" panose="020B0300000000000000"/>
              </a:defRPr>
            </a:lvl9pPr>
          </a:lstStyle>
          <a:p>
            <a:pPr algn="r" eaLnBrk="1" hangingPunct="1"/>
            <a:r>
              <a:rPr lang="es-CL" altLang="es-CL" sz="3200" b="1" dirty="0">
                <a:solidFill>
                  <a:schemeClr val="bg1"/>
                </a:solidFill>
                <a:cs typeface="Arial" panose="020B0604020202020204" pitchFamily="34" charset="0"/>
              </a:rPr>
              <a:t>Estadísticas de Licencias Médicas y Subsidios por Incapacidad Laboral</a:t>
            </a:r>
          </a:p>
        </p:txBody>
      </p:sp>
      <p:sp>
        <p:nvSpPr>
          <p:cNvPr id="18" name="Rectángulo 17">
            <a:extLst>
              <a:ext uri="{FF2B5EF4-FFF2-40B4-BE49-F238E27FC236}">
                <a16:creationId xmlns:a16="http://schemas.microsoft.com/office/drawing/2014/main" id="{57798B91-EA6D-4448-BFE0-620047688E1F}"/>
              </a:ext>
            </a:extLst>
          </p:cNvPr>
          <p:cNvSpPr/>
          <p:nvPr/>
        </p:nvSpPr>
        <p:spPr>
          <a:xfrm>
            <a:off x="6658972" y="852953"/>
            <a:ext cx="1441420" cy="769441"/>
          </a:xfrm>
          <a:prstGeom prst="rect">
            <a:avLst/>
          </a:prstGeom>
        </p:spPr>
        <p:txBody>
          <a:bodyPr wrap="none">
            <a:spAutoFit/>
          </a:bodyPr>
          <a:lstStyle/>
          <a:p>
            <a:r>
              <a:rPr lang="es-CL" altLang="es-CL" sz="4400" b="1" dirty="0">
                <a:solidFill>
                  <a:schemeClr val="bg1"/>
                </a:solidFill>
                <a:cs typeface="Arial" panose="020B0604020202020204" pitchFamily="34" charset="0"/>
              </a:rPr>
              <a:t>2020</a:t>
            </a:r>
            <a:endParaRPr lang="es-CL" sz="4400" dirty="0">
              <a:solidFill>
                <a:schemeClr val="bg1"/>
              </a:solidFill>
            </a:endParaRPr>
          </a:p>
        </p:txBody>
      </p:sp>
      <p:pic>
        <p:nvPicPr>
          <p:cNvPr id="19" name="Imagen 18">
            <a:extLst>
              <a:ext uri="{FF2B5EF4-FFF2-40B4-BE49-F238E27FC236}">
                <a16:creationId xmlns:a16="http://schemas.microsoft.com/office/drawing/2014/main" id="{398C53A4-F9A0-5642-9CBA-55FBE20973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208942" y="2492897"/>
            <a:ext cx="2219042" cy="1714687"/>
          </a:xfrm>
          <a:prstGeom prst="rect">
            <a:avLst/>
          </a:prstGeom>
        </p:spPr>
      </p:pic>
      <p:pic>
        <p:nvPicPr>
          <p:cNvPr id="20" name="Imagen 19">
            <a:extLst>
              <a:ext uri="{FF2B5EF4-FFF2-40B4-BE49-F238E27FC236}">
                <a16:creationId xmlns:a16="http://schemas.microsoft.com/office/drawing/2014/main" id="{6B35D132-0E06-594C-AB6B-F6736FA0337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417884" y="2492896"/>
            <a:ext cx="4726116" cy="1714687"/>
          </a:xfrm>
          <a:prstGeom prst="rect">
            <a:avLst/>
          </a:prstGeom>
        </p:spPr>
      </p:pic>
      <p:pic>
        <p:nvPicPr>
          <p:cNvPr id="21" name="Imagen 20">
            <a:extLst>
              <a:ext uri="{FF2B5EF4-FFF2-40B4-BE49-F238E27FC236}">
                <a16:creationId xmlns:a16="http://schemas.microsoft.com/office/drawing/2014/main" id="{C7FC7DBB-0728-E147-A203-115C44472F3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2503119"/>
            <a:ext cx="2208942" cy="1704465"/>
          </a:xfrm>
          <a:prstGeom prst="rect">
            <a:avLst/>
          </a:prstGeom>
        </p:spPr>
      </p:pic>
      <p:cxnSp>
        <p:nvCxnSpPr>
          <p:cNvPr id="22" name="Conector recto 21">
            <a:extLst>
              <a:ext uri="{FF2B5EF4-FFF2-40B4-BE49-F238E27FC236}">
                <a16:creationId xmlns:a16="http://schemas.microsoft.com/office/drawing/2014/main" id="{3DFCB9C6-C905-AB41-8AD2-B461F13E316A}"/>
              </a:ext>
            </a:extLst>
          </p:cNvPr>
          <p:cNvCxnSpPr>
            <a:cxnSpLocks/>
          </p:cNvCxnSpPr>
          <p:nvPr/>
        </p:nvCxnSpPr>
        <p:spPr>
          <a:xfrm>
            <a:off x="6444208" y="548680"/>
            <a:ext cx="0" cy="129614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ectángulo 23">
            <a:extLst>
              <a:ext uri="{FF2B5EF4-FFF2-40B4-BE49-F238E27FC236}">
                <a16:creationId xmlns:a16="http://schemas.microsoft.com/office/drawing/2014/main" id="{C25DA400-8F59-EC44-95D2-C7988138D943}"/>
              </a:ext>
            </a:extLst>
          </p:cNvPr>
          <p:cNvSpPr/>
          <p:nvPr/>
        </p:nvSpPr>
        <p:spPr>
          <a:xfrm>
            <a:off x="0" y="6731456"/>
            <a:ext cx="9144000" cy="12654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CL"/>
          </a:p>
        </p:txBody>
      </p:sp>
      <p:sp>
        <p:nvSpPr>
          <p:cNvPr id="8" name="3 CuadroTexto"/>
          <p:cNvSpPr txBox="1">
            <a:spLocks noChangeArrowheads="1"/>
          </p:cNvSpPr>
          <p:nvPr/>
        </p:nvSpPr>
        <p:spPr bwMode="auto">
          <a:xfrm>
            <a:off x="0" y="4359550"/>
            <a:ext cx="9144000" cy="507831"/>
          </a:xfrm>
          <a:prstGeom prst="rect">
            <a:avLst/>
          </a:prstGeom>
          <a:noFill/>
          <a:ln w="9525">
            <a:noFill/>
            <a:miter lim="800000"/>
            <a:headEnd/>
            <a:tailEnd/>
          </a:ln>
        </p:spPr>
        <p:txBody>
          <a:bodyPr wrap="square">
            <a:spAutoFit/>
          </a:bodyPr>
          <a:lstStyle/>
          <a:p>
            <a:pPr algn="ctr"/>
            <a:r>
              <a:rPr lang="es-ES_tradnl" sz="1400" dirty="0">
                <a:solidFill>
                  <a:schemeClr val="bg1"/>
                </a:solidFill>
                <a:cs typeface="Arial" panose="020B0604020202020204" pitchFamily="34" charset="0"/>
                <a:sym typeface="Verdana" pitchFamily="34" charset="0"/>
              </a:rPr>
              <a:t>Agosto de 2021</a:t>
            </a:r>
          </a:p>
          <a:p>
            <a:pPr algn="ctr"/>
            <a:endParaRPr lang="es-CL" sz="1300" dirty="0">
              <a:solidFill>
                <a:schemeClr val="bg1"/>
              </a:solidFill>
              <a:cs typeface="Arial" panose="020B0604020202020204" pitchFamily="34" charset="0"/>
            </a:endParaRPr>
          </a:p>
        </p:txBody>
      </p:sp>
    </p:spTree>
    <p:extLst>
      <p:ext uri="{BB962C8B-B14F-4D97-AF65-F5344CB8AC3E}">
        <p14:creationId xmlns:p14="http://schemas.microsoft.com/office/powerpoint/2010/main" val="202579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dondear rectángulo de esquina del mismo lado 19">
            <a:extLst>
              <a:ext uri="{FF2B5EF4-FFF2-40B4-BE49-F238E27FC236}">
                <a16:creationId xmlns:a16="http://schemas.microsoft.com/office/drawing/2014/main" id="{5C359BAD-64D6-DB4C-87E4-C2CB99889521}"/>
              </a:ext>
            </a:extLst>
          </p:cNvPr>
          <p:cNvSpPr/>
          <p:nvPr/>
        </p:nvSpPr>
        <p:spPr>
          <a:xfrm rot="16200000">
            <a:off x="2279636" y="-917497"/>
            <a:ext cx="4584733" cy="9144004"/>
          </a:xfrm>
          <a:prstGeom prst="round2SameRect">
            <a:avLst>
              <a:gd name="adj1" fmla="val 0"/>
              <a:gd name="adj2" fmla="val 0"/>
            </a:avLst>
          </a:prstGeom>
          <a:solidFill>
            <a:srgbClr val="92D05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 name="2 Marcador de contenido"/>
          <p:cNvSpPr>
            <a:spLocks noGrp="1"/>
          </p:cNvSpPr>
          <p:nvPr>
            <p:ph idx="1"/>
          </p:nvPr>
        </p:nvSpPr>
        <p:spPr>
          <a:xfrm>
            <a:off x="1214806" y="752677"/>
            <a:ext cx="7691478" cy="672399"/>
          </a:xfrm>
        </p:spPr>
        <p:txBody>
          <a:bodyPr/>
          <a:lstStyle/>
          <a:p>
            <a:pPr marL="0" indent="0" algn="ctr">
              <a:buNone/>
            </a:pPr>
            <a:r>
              <a:rPr lang="es-CL" sz="1600" dirty="0">
                <a:latin typeface="Arial" panose="020B0604020202020204" pitchFamily="34" charset="0"/>
                <a:cs typeface="Arial" panose="020B0604020202020204" pitchFamily="34" charset="0"/>
              </a:rPr>
              <a:t>Nº y distribución de LM tramitadas según sistema de salud y grupo diagnóstico (%) </a:t>
            </a:r>
          </a:p>
          <a:p>
            <a:pPr marL="0" indent="0" algn="ctr">
              <a:buNone/>
            </a:pPr>
            <a:r>
              <a:rPr lang="es-CL" sz="1600" dirty="0">
                <a:latin typeface="Arial" panose="020B0604020202020204" pitchFamily="34" charset="0"/>
                <a:cs typeface="Arial" panose="020B0604020202020204" pitchFamily="34" charset="0"/>
              </a:rPr>
              <a:t>2020</a:t>
            </a:r>
          </a:p>
          <a:p>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s-CL" sz="1600" dirty="0">
              <a:latin typeface="Arial" panose="020B0604020202020204" pitchFamily="34" charset="0"/>
              <a:cs typeface="Arial" panose="020B0604020202020204" pitchFamily="34" charset="0"/>
            </a:endParaRPr>
          </a:p>
        </p:txBody>
      </p:sp>
      <p:sp>
        <p:nvSpPr>
          <p:cNvPr id="13" name="1 CuadroTexto"/>
          <p:cNvSpPr txBox="1"/>
          <p:nvPr/>
        </p:nvSpPr>
        <p:spPr>
          <a:xfrm>
            <a:off x="150895" y="5946872"/>
            <a:ext cx="5459237" cy="6723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 No se incluye la participación de la categoría sin información</a:t>
            </a:r>
          </a:p>
          <a:p>
            <a:r>
              <a:rPr lang="es-CL" sz="900" i="1" dirty="0">
                <a:latin typeface="Arial" panose="020B0604020202020204" pitchFamily="34" charset="0"/>
                <a:cs typeface="Arial" panose="020B0604020202020204" pitchFamily="34" charset="0"/>
              </a:rPr>
              <a:t>(1) Se incluyen los códigos: U07.1 "Enfermedad respiratoria aguda debido al nuevo coronavirus"; U07.2 "Covid-19, virus no identificado (a la espera del resultado del examen PCR)."; Z29.0 "Aislamiento" y Z20.8 "Contacto con y exposición a otras enfermedades transmisibles".</a:t>
            </a:r>
          </a:p>
        </p:txBody>
      </p:sp>
      <p:graphicFrame>
        <p:nvGraphicFramePr>
          <p:cNvPr id="4" name="Tabla 3">
            <a:extLst>
              <a:ext uri="{FF2B5EF4-FFF2-40B4-BE49-F238E27FC236}">
                <a16:creationId xmlns:a16="http://schemas.microsoft.com/office/drawing/2014/main" id="{F1AA3AC0-A1F1-834C-8194-60F2D3A20B0E}"/>
              </a:ext>
            </a:extLst>
          </p:cNvPr>
          <p:cNvGraphicFramePr>
            <a:graphicFrameLocks noGrp="1"/>
          </p:cNvGraphicFramePr>
          <p:nvPr>
            <p:extLst>
              <p:ext uri="{D42A27DB-BD31-4B8C-83A1-F6EECF244321}">
                <p14:modId xmlns:p14="http://schemas.microsoft.com/office/powerpoint/2010/main" val="691069838"/>
              </p:ext>
            </p:extLst>
          </p:nvPr>
        </p:nvGraphicFramePr>
        <p:xfrm>
          <a:off x="2335295" y="1327629"/>
          <a:ext cx="6500761" cy="4405627"/>
        </p:xfrm>
        <a:graphic>
          <a:graphicData uri="http://schemas.openxmlformats.org/drawingml/2006/table">
            <a:tbl>
              <a:tblPr/>
              <a:tblGrid>
                <a:gridCol w="3615220">
                  <a:extLst>
                    <a:ext uri="{9D8B030D-6E8A-4147-A177-3AD203B41FA5}">
                      <a16:colId xmlns:a16="http://schemas.microsoft.com/office/drawing/2014/main" val="3518095753"/>
                    </a:ext>
                  </a:extLst>
                </a:gridCol>
                <a:gridCol w="961847">
                  <a:extLst>
                    <a:ext uri="{9D8B030D-6E8A-4147-A177-3AD203B41FA5}">
                      <a16:colId xmlns:a16="http://schemas.microsoft.com/office/drawing/2014/main" val="3481626596"/>
                    </a:ext>
                  </a:extLst>
                </a:gridCol>
                <a:gridCol w="961847">
                  <a:extLst>
                    <a:ext uri="{9D8B030D-6E8A-4147-A177-3AD203B41FA5}">
                      <a16:colId xmlns:a16="http://schemas.microsoft.com/office/drawing/2014/main" val="2976953559"/>
                    </a:ext>
                  </a:extLst>
                </a:gridCol>
                <a:gridCol w="961847">
                  <a:extLst>
                    <a:ext uri="{9D8B030D-6E8A-4147-A177-3AD203B41FA5}">
                      <a16:colId xmlns:a16="http://schemas.microsoft.com/office/drawing/2014/main" val="3134166818"/>
                    </a:ext>
                  </a:extLst>
                </a:gridCol>
              </a:tblGrid>
              <a:tr h="289642">
                <a:tc>
                  <a:txBody>
                    <a:bodyPr/>
                    <a:lstStyle/>
                    <a:p>
                      <a:pPr algn="l" fontAlgn="b"/>
                      <a:endParaRPr lang="es-CL"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s-CL" sz="1300" b="1" i="0" u="none" strike="noStrike" dirty="0">
                          <a:solidFill>
                            <a:srgbClr val="C00000"/>
                          </a:solidFill>
                          <a:effectLst/>
                          <a:latin typeface="Arial" panose="020B0604020202020204" pitchFamily="34" charset="0"/>
                          <a:cs typeface="Arial" panose="020B0604020202020204" pitchFamily="34" charset="0"/>
                        </a:rPr>
                        <a:t>FONASA</a:t>
                      </a:r>
                    </a:p>
                  </a:txBody>
                  <a:tcPr marL="9525" marR="9525" marT="9525" marB="0" anchor="b">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b"/>
                      <a:r>
                        <a:rPr lang="es-CL" sz="1300" b="1" i="0" u="none" strike="noStrike" dirty="0">
                          <a:solidFill>
                            <a:srgbClr val="C00000"/>
                          </a:solidFill>
                          <a:effectLst/>
                          <a:latin typeface="Arial" panose="020B0604020202020204" pitchFamily="34" charset="0"/>
                          <a:cs typeface="Arial" panose="020B0604020202020204" pitchFamily="34" charset="0"/>
                        </a:rPr>
                        <a:t>ISAPRE</a:t>
                      </a:r>
                    </a:p>
                  </a:txBody>
                  <a:tcPr marL="9525" marR="9525" marT="9525" marB="0" anchor="b">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b"/>
                      <a:r>
                        <a:rPr lang="es-CL" sz="1300" b="1" i="0" u="none" strike="noStrike" dirty="0">
                          <a:solidFill>
                            <a:srgbClr val="C00000"/>
                          </a:solidFill>
                          <a:effectLst/>
                          <a:latin typeface="Arial" panose="020B0604020202020204" pitchFamily="34" charset="0"/>
                          <a:cs typeface="Arial" panose="020B0604020202020204" pitchFamily="34" charset="0"/>
                        </a:rPr>
                        <a:t>SISTEMA</a:t>
                      </a:r>
                    </a:p>
                  </a:txBody>
                  <a:tcPr marL="9525" marR="9525" marT="9525" marB="0" anchor="b">
                    <a:lnL>
                      <a:noFill/>
                    </a:lnL>
                    <a:lnR>
                      <a:noFill/>
                    </a:lnR>
                    <a:lnT>
                      <a:noFill/>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458605427"/>
                  </a:ext>
                </a:extLst>
              </a:tr>
              <a:tr h="274399">
                <a:tc>
                  <a:txBody>
                    <a:bodyPr/>
                    <a:lstStyle/>
                    <a:p>
                      <a:pPr algn="l" rtl="0" fontAlgn="b"/>
                      <a:r>
                        <a:rPr lang="es-CL" sz="1300" b="0" i="0" u="none" strike="noStrike">
                          <a:solidFill>
                            <a:schemeClr val="tx1"/>
                          </a:solidFill>
                          <a:effectLst/>
                          <a:latin typeface="Arial" panose="020B0604020202020204" pitchFamily="34" charset="0"/>
                          <a:cs typeface="Arial" panose="020B0604020202020204" pitchFamily="34" charset="0"/>
                        </a:rPr>
                        <a:t>SISTEMA (Nº)</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4.695.694</a:t>
                      </a: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1.338.666</a:t>
                      </a: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6.034.360</a:t>
                      </a: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extLst>
                  <a:ext uri="{0D108BD9-81ED-4DB2-BD59-A6C34878D82A}">
                    <a16:rowId xmlns:a16="http://schemas.microsoft.com/office/drawing/2014/main" val="2339683007"/>
                  </a:ext>
                </a:extLst>
              </a:tr>
              <a:tr h="274399">
                <a:tc>
                  <a:txBody>
                    <a:bodyPr/>
                    <a:lstStyle/>
                    <a:p>
                      <a:pPr algn="l" rtl="0" fontAlgn="b"/>
                      <a:r>
                        <a:rPr lang="es-CL" sz="1300" b="0" i="1" u="none" strike="noStrike">
                          <a:solidFill>
                            <a:schemeClr val="tx1"/>
                          </a:solidFill>
                          <a:effectLst/>
                          <a:latin typeface="Arial" panose="020B0604020202020204" pitchFamily="34" charset="0"/>
                          <a:cs typeface="Arial" panose="020B0604020202020204" pitchFamily="34" charset="0"/>
                        </a:rPr>
                        <a:t>Diagnóstico</a:t>
                      </a:r>
                    </a:p>
                  </a:txBody>
                  <a:tcPr marL="9525" marR="9525" marT="9525" marB="0" anchor="b">
                    <a:lnL>
                      <a:noFill/>
                    </a:lnL>
                    <a:lnR>
                      <a:noFill/>
                    </a:lnR>
                    <a:lnT>
                      <a:noFill/>
                    </a:lnT>
                    <a:lnB>
                      <a:noFill/>
                    </a:lnB>
                  </a:tcPr>
                </a:tc>
                <a:tc>
                  <a:txBody>
                    <a:bodyPr/>
                    <a:lstStyle/>
                    <a:p>
                      <a:pPr algn="l" fontAlgn="b"/>
                      <a:endParaRPr lang="es-CL" sz="13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ctr"/>
                      <a:endParaRPr lang="es-CL" sz="13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es-CL"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306855085"/>
                  </a:ext>
                </a:extLst>
              </a:tr>
              <a:tr h="274399">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Trastornos mentales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28,6%</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28,8%</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28,7%</a:t>
                      </a:r>
                    </a:p>
                  </a:txBody>
                  <a:tcPr marL="9525" marR="9525" marT="9525" marB="0" anchor="b">
                    <a:lnL>
                      <a:noFill/>
                    </a:lnL>
                    <a:lnR>
                      <a:noFill/>
                    </a:lnR>
                    <a:lnT>
                      <a:noFill/>
                    </a:lnT>
                    <a:lnB>
                      <a:noFill/>
                    </a:lnB>
                  </a:tcPr>
                </a:tc>
                <a:extLst>
                  <a:ext uri="{0D108BD9-81ED-4DB2-BD59-A6C34878D82A}">
                    <a16:rowId xmlns:a16="http://schemas.microsoft.com/office/drawing/2014/main" val="2191339794"/>
                  </a:ext>
                </a:extLst>
              </a:tr>
              <a:tr h="274399">
                <a:tc>
                  <a:txBody>
                    <a:bodyPr/>
                    <a:lstStyle/>
                    <a:p>
                      <a:pPr algn="r" rtl="0" fontAlgn="b"/>
                      <a:r>
                        <a:rPr lang="es-CL" sz="1300" b="0" i="0" u="none" strike="noStrike" dirty="0">
                          <a:solidFill>
                            <a:schemeClr val="tx1"/>
                          </a:solidFill>
                          <a:effectLst/>
                          <a:latin typeface="Arial" panose="020B0604020202020204" pitchFamily="34" charset="0"/>
                          <a:cs typeface="Arial" panose="020B0604020202020204" pitchFamily="34" charset="0"/>
                        </a:rPr>
                        <a:t>Enf. osteomusculares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18,4%</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13,8%</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17,4%</a:t>
                      </a:r>
                    </a:p>
                  </a:txBody>
                  <a:tcPr marL="9525" marR="9525" marT="9525" marB="0" anchor="b">
                    <a:lnL>
                      <a:noFill/>
                    </a:lnL>
                    <a:lnR>
                      <a:noFill/>
                    </a:lnR>
                    <a:lnT>
                      <a:noFill/>
                    </a:lnT>
                    <a:lnB>
                      <a:noFill/>
                    </a:lnB>
                  </a:tcPr>
                </a:tc>
                <a:extLst>
                  <a:ext uri="{0D108BD9-81ED-4DB2-BD59-A6C34878D82A}">
                    <a16:rowId xmlns:a16="http://schemas.microsoft.com/office/drawing/2014/main" val="3368608027"/>
                  </a:ext>
                </a:extLst>
              </a:tr>
              <a:tr h="274399">
                <a:tc>
                  <a:txBody>
                    <a:bodyPr/>
                    <a:lstStyle/>
                    <a:p>
                      <a:pPr algn="r" rtl="0" fontAlgn="b"/>
                      <a:r>
                        <a:rPr lang="es-CL" sz="1300" b="0" i="0" u="none" strike="noStrike" dirty="0">
                          <a:solidFill>
                            <a:schemeClr val="tx1"/>
                          </a:solidFill>
                          <a:effectLst/>
                          <a:latin typeface="Arial" panose="020B0604020202020204" pitchFamily="34" charset="0"/>
                          <a:cs typeface="Arial" panose="020B0604020202020204" pitchFamily="34" charset="0"/>
                        </a:rPr>
                        <a:t>COVID-19</a:t>
                      </a:r>
                      <a:r>
                        <a:rPr lang="es-CL" sz="1300" b="0" i="0" u="none" strike="noStrike" baseline="30000" dirty="0">
                          <a:solidFill>
                            <a:schemeClr val="tx1"/>
                          </a:solidFill>
                          <a:effectLst/>
                          <a:latin typeface="Arial" panose="020B0604020202020204" pitchFamily="34" charset="0"/>
                          <a:cs typeface="Arial" panose="020B0604020202020204" pitchFamily="34" charset="0"/>
                        </a:rPr>
                        <a:t>1</a:t>
                      </a:r>
                      <a:endParaRPr lang="es-CL"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14,5%</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14,6%</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14,5%</a:t>
                      </a:r>
                    </a:p>
                  </a:txBody>
                  <a:tcPr marL="9525" marR="9525" marT="9525" marB="0" anchor="b">
                    <a:lnL>
                      <a:noFill/>
                    </a:lnL>
                    <a:lnR>
                      <a:noFill/>
                    </a:lnR>
                    <a:lnT>
                      <a:noFill/>
                    </a:lnT>
                    <a:lnB>
                      <a:noFill/>
                    </a:lnB>
                  </a:tcPr>
                </a:tc>
                <a:extLst>
                  <a:ext uri="{0D108BD9-81ED-4DB2-BD59-A6C34878D82A}">
                    <a16:rowId xmlns:a16="http://schemas.microsoft.com/office/drawing/2014/main" val="2397211481"/>
                  </a:ext>
                </a:extLst>
              </a:tr>
              <a:tr h="274399">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Enf. respiratorias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6,5%</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6,9%</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6,6%</a:t>
                      </a:r>
                    </a:p>
                  </a:txBody>
                  <a:tcPr marL="9525" marR="9525" marT="9525" marB="0" anchor="b">
                    <a:lnL>
                      <a:noFill/>
                    </a:lnL>
                    <a:lnR>
                      <a:noFill/>
                    </a:lnR>
                    <a:lnT>
                      <a:noFill/>
                    </a:lnT>
                    <a:lnB>
                      <a:noFill/>
                    </a:lnB>
                  </a:tcPr>
                </a:tc>
                <a:extLst>
                  <a:ext uri="{0D108BD9-81ED-4DB2-BD59-A6C34878D82A}">
                    <a16:rowId xmlns:a16="http://schemas.microsoft.com/office/drawing/2014/main" val="1465882628"/>
                  </a:ext>
                </a:extLst>
              </a:tr>
              <a:tr h="274399">
                <a:tc>
                  <a:txBody>
                    <a:bodyPr/>
                    <a:lstStyle/>
                    <a:p>
                      <a:pPr algn="r" rtl="0" fontAlgn="b"/>
                      <a:r>
                        <a:rPr lang="es-CL" sz="1300" b="0" i="0" u="none" strike="noStrike" dirty="0">
                          <a:solidFill>
                            <a:schemeClr val="tx1"/>
                          </a:solidFill>
                          <a:effectLst/>
                          <a:latin typeface="Arial" panose="020B0604020202020204" pitchFamily="34" charset="0"/>
                          <a:cs typeface="Arial" panose="020B0604020202020204" pitchFamily="34" charset="0"/>
                        </a:rPr>
                        <a:t>Traumatismos, envenenamientos y otros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6,2%</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6,4%</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6,2%</a:t>
                      </a:r>
                    </a:p>
                  </a:txBody>
                  <a:tcPr marL="9525" marR="9525" marT="9525" marB="0" anchor="b">
                    <a:lnL>
                      <a:noFill/>
                    </a:lnL>
                    <a:lnR>
                      <a:noFill/>
                    </a:lnR>
                    <a:lnT>
                      <a:noFill/>
                    </a:lnT>
                    <a:lnB>
                      <a:noFill/>
                    </a:lnB>
                  </a:tcPr>
                </a:tc>
                <a:extLst>
                  <a:ext uri="{0D108BD9-81ED-4DB2-BD59-A6C34878D82A}">
                    <a16:rowId xmlns:a16="http://schemas.microsoft.com/office/drawing/2014/main" val="514164929"/>
                  </a:ext>
                </a:extLst>
              </a:tr>
              <a:tr h="274399">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Enf. infecciosas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3,5%</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4,3%</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3,6%</a:t>
                      </a:r>
                    </a:p>
                  </a:txBody>
                  <a:tcPr marL="9525" marR="9525" marT="9525" marB="0" anchor="b">
                    <a:lnL>
                      <a:noFill/>
                    </a:lnL>
                    <a:lnR>
                      <a:noFill/>
                    </a:lnR>
                    <a:lnT>
                      <a:noFill/>
                    </a:lnT>
                    <a:lnB>
                      <a:noFill/>
                    </a:lnB>
                  </a:tcPr>
                </a:tc>
                <a:extLst>
                  <a:ext uri="{0D108BD9-81ED-4DB2-BD59-A6C34878D82A}">
                    <a16:rowId xmlns:a16="http://schemas.microsoft.com/office/drawing/2014/main" val="2730845811"/>
                  </a:ext>
                </a:extLst>
              </a:tr>
              <a:tr h="274399">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Enf. del Sistema Digestivo</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3,2%</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4,7%</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3,6%</a:t>
                      </a:r>
                    </a:p>
                  </a:txBody>
                  <a:tcPr marL="9525" marR="9525" marT="9525" marB="0" anchor="b">
                    <a:lnL>
                      <a:noFill/>
                    </a:lnL>
                    <a:lnR>
                      <a:noFill/>
                    </a:lnR>
                    <a:lnT>
                      <a:noFill/>
                    </a:lnT>
                    <a:lnB>
                      <a:noFill/>
                    </a:lnB>
                  </a:tcPr>
                </a:tc>
                <a:extLst>
                  <a:ext uri="{0D108BD9-81ED-4DB2-BD59-A6C34878D82A}">
                    <a16:rowId xmlns:a16="http://schemas.microsoft.com/office/drawing/2014/main" val="3117884811"/>
                  </a:ext>
                </a:extLst>
              </a:tr>
              <a:tr h="274399">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Licencia médica preventiva parental</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2,0%</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2,9%</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3452478563"/>
                  </a:ext>
                </a:extLst>
              </a:tr>
              <a:tr h="274399">
                <a:tc>
                  <a:txBody>
                    <a:bodyPr/>
                    <a:lstStyle/>
                    <a:p>
                      <a:pPr algn="r" rtl="0" fontAlgn="b"/>
                      <a:r>
                        <a:rPr lang="es-CL" sz="1300" b="0" i="0" u="none" strike="noStrike" dirty="0">
                          <a:solidFill>
                            <a:schemeClr val="tx1"/>
                          </a:solidFill>
                          <a:effectLst/>
                          <a:latin typeface="Arial" panose="020B0604020202020204" pitchFamily="34" charset="0"/>
                          <a:cs typeface="Arial" panose="020B0604020202020204" pitchFamily="34" charset="0"/>
                        </a:rPr>
                        <a:t>Enf. cardiovasculares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2,3%</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1,7%</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3552253560"/>
                  </a:ext>
                </a:extLst>
              </a:tr>
              <a:tr h="274399">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Tumores y Cánceres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2,0%</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2,7%</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3701403175"/>
                  </a:ext>
                </a:extLst>
              </a:tr>
              <a:tr h="274399">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Enfermedades del Sist. Genito urinario</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2,0%</a:t>
                      </a:r>
                    </a:p>
                  </a:txBody>
                  <a:tcPr marL="9525" marR="9525" marT="9525" marB="0" anchor="b">
                    <a:lnL>
                      <a:noFill/>
                    </a:lnL>
                    <a:lnR>
                      <a:noFill/>
                    </a:lnR>
                    <a:lnT>
                      <a:noFill/>
                    </a:lnT>
                    <a:lnB>
                      <a:noFill/>
                    </a:lnB>
                  </a:tcPr>
                </a:tc>
                <a:tc>
                  <a:txBody>
                    <a:bodyPr/>
                    <a:lstStyle/>
                    <a:p>
                      <a:pPr algn="ctr" rtl="0" fontAlgn="b"/>
                      <a:r>
                        <a:rPr lang="es-CL" sz="1300" b="0" i="0" u="none" strike="noStrike" dirty="0">
                          <a:solidFill>
                            <a:schemeClr val="tx1"/>
                          </a:solidFill>
                          <a:effectLst/>
                          <a:latin typeface="Arial" panose="020B0604020202020204" pitchFamily="34" charset="0"/>
                          <a:cs typeface="Arial" panose="020B0604020202020204" pitchFamily="34" charset="0"/>
                        </a:rPr>
                        <a:t>2,3%</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2,1%</a:t>
                      </a:r>
                    </a:p>
                  </a:txBody>
                  <a:tcPr marL="9525" marR="9525" marT="9525" marB="0" anchor="b">
                    <a:lnL>
                      <a:noFill/>
                    </a:lnL>
                    <a:lnR>
                      <a:noFill/>
                    </a:lnR>
                    <a:lnT>
                      <a:noFill/>
                    </a:lnT>
                    <a:lnB>
                      <a:noFill/>
                    </a:lnB>
                  </a:tcPr>
                </a:tc>
                <a:extLst>
                  <a:ext uri="{0D108BD9-81ED-4DB2-BD59-A6C34878D82A}">
                    <a16:rowId xmlns:a16="http://schemas.microsoft.com/office/drawing/2014/main" val="2985983153"/>
                  </a:ext>
                </a:extLst>
              </a:tr>
              <a:tr h="274399">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Afecciones del embarazo, Parto y Puerperio</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1,9%</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2,0%</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1,9%</a:t>
                      </a:r>
                    </a:p>
                  </a:txBody>
                  <a:tcPr marL="9525" marR="9525" marT="9525" marB="0" anchor="b">
                    <a:lnL>
                      <a:noFill/>
                    </a:lnL>
                    <a:lnR>
                      <a:noFill/>
                    </a:lnR>
                    <a:lnT>
                      <a:noFill/>
                    </a:lnT>
                    <a:lnB>
                      <a:noFill/>
                    </a:lnB>
                  </a:tcPr>
                </a:tc>
                <a:extLst>
                  <a:ext uri="{0D108BD9-81ED-4DB2-BD59-A6C34878D82A}">
                    <a16:rowId xmlns:a16="http://schemas.microsoft.com/office/drawing/2014/main" val="3503433534"/>
                  </a:ext>
                </a:extLst>
              </a:tr>
              <a:tr h="274399">
                <a:tc>
                  <a:txBody>
                    <a:bodyPr/>
                    <a:lstStyle/>
                    <a:p>
                      <a:pPr algn="r" rtl="0" fontAlgn="b"/>
                      <a:r>
                        <a:rPr lang="es-CL" sz="1300" b="0" i="0" u="none" strike="noStrike" dirty="0">
                          <a:solidFill>
                            <a:schemeClr val="tx1"/>
                          </a:solidFill>
                          <a:effectLst/>
                          <a:latin typeface="Arial" panose="020B0604020202020204" pitchFamily="34" charset="0"/>
                          <a:cs typeface="Arial" panose="020B0604020202020204" pitchFamily="34" charset="0"/>
                        </a:rPr>
                        <a:t>Otros diagnósticos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8,8%</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8,9%</a:t>
                      </a:r>
                    </a:p>
                  </a:txBody>
                  <a:tcPr marL="9525" marR="9525" marT="9525" marB="0" anchor="b">
                    <a:lnL>
                      <a:noFill/>
                    </a:lnL>
                    <a:lnR>
                      <a:noFill/>
                    </a:lnR>
                    <a:lnT>
                      <a:noFill/>
                    </a:lnT>
                    <a:lnB>
                      <a:noFill/>
                    </a:lnB>
                  </a:tcPr>
                </a:tc>
                <a:tc>
                  <a:txBody>
                    <a:bodyPr/>
                    <a:lstStyle/>
                    <a:p>
                      <a:pPr algn="ctr" rtl="0" fontAlgn="b"/>
                      <a:r>
                        <a:rPr lang="es-CL" sz="1300" b="0" i="0" u="none" strike="noStrike" dirty="0">
                          <a:solidFill>
                            <a:schemeClr val="tx1"/>
                          </a:solidFill>
                          <a:effectLst/>
                          <a:latin typeface="Arial" panose="020B0604020202020204" pitchFamily="34" charset="0"/>
                          <a:cs typeface="Arial" panose="020B0604020202020204" pitchFamily="34" charset="0"/>
                        </a:rPr>
                        <a:t>8,8%</a:t>
                      </a:r>
                    </a:p>
                  </a:txBody>
                  <a:tcPr marL="9525" marR="9525" marT="9525" marB="0" anchor="b">
                    <a:lnL>
                      <a:noFill/>
                    </a:lnL>
                    <a:lnR>
                      <a:noFill/>
                    </a:lnR>
                    <a:lnT>
                      <a:noFill/>
                    </a:lnT>
                    <a:lnB>
                      <a:noFill/>
                    </a:lnB>
                  </a:tcPr>
                </a:tc>
                <a:extLst>
                  <a:ext uri="{0D108BD9-81ED-4DB2-BD59-A6C34878D82A}">
                    <a16:rowId xmlns:a16="http://schemas.microsoft.com/office/drawing/2014/main" val="42110766"/>
                  </a:ext>
                </a:extLst>
              </a:tr>
            </a:tbl>
          </a:graphicData>
        </a:graphic>
      </p:graphicFrame>
      <p:sp>
        <p:nvSpPr>
          <p:cNvPr id="14" name="1 CuadroTexto">
            <a:extLst>
              <a:ext uri="{FF2B5EF4-FFF2-40B4-BE49-F238E27FC236}">
                <a16:creationId xmlns:a16="http://schemas.microsoft.com/office/drawing/2014/main" id="{9983C355-C366-9040-9059-9E97004402F5}"/>
              </a:ext>
            </a:extLst>
          </p:cNvPr>
          <p:cNvSpPr txBox="1"/>
          <p:nvPr/>
        </p:nvSpPr>
        <p:spPr>
          <a:xfrm>
            <a:off x="5902592" y="6363971"/>
            <a:ext cx="3342033" cy="2938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16" name="Rectángulo 15">
            <a:extLst>
              <a:ext uri="{FF2B5EF4-FFF2-40B4-BE49-F238E27FC236}">
                <a16:creationId xmlns:a16="http://schemas.microsoft.com/office/drawing/2014/main" id="{605F26CF-051E-2543-9926-21CAB4327202}"/>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7" name="1 Título">
            <a:extLst>
              <a:ext uri="{FF2B5EF4-FFF2-40B4-BE49-F238E27FC236}">
                <a16:creationId xmlns:a16="http://schemas.microsoft.com/office/drawing/2014/main" id="{C62F883E-C16C-5945-9B17-4E6F629D2153}"/>
              </a:ext>
            </a:extLst>
          </p:cNvPr>
          <p:cNvSpPr txBox="1">
            <a:spLocks/>
          </p:cNvSpPr>
          <p:nvPr/>
        </p:nvSpPr>
        <p:spPr>
          <a:xfrm>
            <a:off x="1214806" y="161778"/>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Licencias Médicas de Origen Común Tramitadas*</a:t>
            </a:r>
            <a:endParaRPr lang="es-CL" sz="2400" dirty="0">
              <a:solidFill>
                <a:schemeClr val="bg1"/>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42112B86-0476-3B4C-A4ED-E65FC1BD9E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543"/>
          <a:stretch/>
        </p:blipFill>
        <p:spPr>
          <a:xfrm>
            <a:off x="0" y="431926"/>
            <a:ext cx="2131250" cy="5560093"/>
          </a:xfrm>
          <a:prstGeom prst="rect">
            <a:avLst/>
          </a:prstGeom>
        </p:spPr>
      </p:pic>
      <p:sp>
        <p:nvSpPr>
          <p:cNvPr id="21" name="8 Rectángulo redondeado">
            <a:extLst>
              <a:ext uri="{FF2B5EF4-FFF2-40B4-BE49-F238E27FC236}">
                <a16:creationId xmlns:a16="http://schemas.microsoft.com/office/drawing/2014/main" id="{A53DA7E1-13A7-5B41-BF09-06346017D105}"/>
              </a:ext>
            </a:extLst>
          </p:cNvPr>
          <p:cNvSpPr/>
          <p:nvPr/>
        </p:nvSpPr>
        <p:spPr>
          <a:xfrm>
            <a:off x="6012160" y="2166578"/>
            <a:ext cx="1800200" cy="870279"/>
          </a:xfrm>
          <a:prstGeom prst="roundRect">
            <a:avLst>
              <a:gd name="adj" fmla="val 24683"/>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E37FE041-6963-4047-9463-E104E45CF995}"/>
              </a:ext>
            </a:extLst>
          </p:cNvPr>
          <p:cNvSpPr/>
          <p:nvPr/>
        </p:nvSpPr>
        <p:spPr>
          <a:xfrm>
            <a:off x="0" y="6589549"/>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9" name="Rectángulo 18">
            <a:extLst>
              <a:ext uri="{FF2B5EF4-FFF2-40B4-BE49-F238E27FC236}">
                <a16:creationId xmlns:a16="http://schemas.microsoft.com/office/drawing/2014/main" id="{1FD90002-5B09-1948-8205-E26179D5D7C6}"/>
              </a:ext>
            </a:extLst>
          </p:cNvPr>
          <p:cNvSpPr/>
          <p:nvPr/>
        </p:nvSpPr>
        <p:spPr>
          <a:xfrm>
            <a:off x="251520" y="6576883"/>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2" name="Rectangle 5">
            <a:extLst>
              <a:ext uri="{FF2B5EF4-FFF2-40B4-BE49-F238E27FC236}">
                <a16:creationId xmlns:a16="http://schemas.microsoft.com/office/drawing/2014/main" id="{2B2B9CC1-7934-6A42-A8DD-19759D4531B0}"/>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40813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dondear rectángulo de esquina del mismo lado 17">
            <a:extLst>
              <a:ext uri="{FF2B5EF4-FFF2-40B4-BE49-F238E27FC236}">
                <a16:creationId xmlns:a16="http://schemas.microsoft.com/office/drawing/2014/main" id="{3B2F6112-7E2C-AD4D-A8B2-BCC8946C5F86}"/>
              </a:ext>
            </a:extLst>
          </p:cNvPr>
          <p:cNvSpPr/>
          <p:nvPr/>
        </p:nvSpPr>
        <p:spPr>
          <a:xfrm rot="5400000">
            <a:off x="3239852" y="-908581"/>
            <a:ext cx="2664296" cy="9144002"/>
          </a:xfrm>
          <a:prstGeom prst="round2SameRect">
            <a:avLst>
              <a:gd name="adj1" fmla="val 0"/>
              <a:gd name="adj2" fmla="val 0"/>
            </a:avLst>
          </a:prstGeom>
          <a:solidFill>
            <a:srgbClr val="FFD441">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 name="2 Marcador de contenido"/>
          <p:cNvSpPr>
            <a:spLocks noGrp="1"/>
          </p:cNvSpPr>
          <p:nvPr>
            <p:ph idx="1"/>
          </p:nvPr>
        </p:nvSpPr>
        <p:spPr>
          <a:xfrm>
            <a:off x="574115" y="1095174"/>
            <a:ext cx="6157696" cy="672399"/>
          </a:xfrm>
        </p:spPr>
        <p:txBody>
          <a:bodyPr/>
          <a:lstStyle/>
          <a:p>
            <a:pPr marL="0" indent="0" algn="ctr">
              <a:buNone/>
            </a:pPr>
            <a:r>
              <a:rPr lang="es-CL" sz="1600" dirty="0">
                <a:latin typeface="Arial" panose="020B0604020202020204" pitchFamily="34" charset="0"/>
                <a:cs typeface="Arial" panose="020B0604020202020204" pitchFamily="34" charset="0"/>
              </a:rPr>
              <a:t>Nº y distribución de LM tramitadas según sistema de salud y diagnósticos incorporados en el contexto de la emergencia sanitaria</a:t>
            </a:r>
          </a:p>
          <a:p>
            <a:pPr marL="0" indent="0" algn="ctr">
              <a:buNone/>
            </a:pPr>
            <a:r>
              <a:rPr lang="es-CL" sz="1600" dirty="0">
                <a:latin typeface="Arial" panose="020B0604020202020204" pitchFamily="34" charset="0"/>
                <a:cs typeface="Arial" panose="020B0604020202020204" pitchFamily="34" charset="0"/>
              </a:rPr>
              <a:t>2020</a:t>
            </a:r>
          </a:p>
        </p:txBody>
      </p:sp>
      <p:sp>
        <p:nvSpPr>
          <p:cNvPr id="13" name="1 CuadroTexto"/>
          <p:cNvSpPr txBox="1"/>
          <p:nvPr/>
        </p:nvSpPr>
        <p:spPr>
          <a:xfrm>
            <a:off x="163219" y="6035290"/>
            <a:ext cx="5632917" cy="6723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(1) Se incluyen los códigos: U07.1 "Enfermedad respiratoria aguda debido al nuevo coronavirus"; U07.2 "Covid-19, virus no identificado (a la espera del resultado del examen PCR)."; Z29.0 "Aislamiento" y Z20.8 "Contacto con y exposición a otras enfermedades transmisibles".</a:t>
            </a:r>
          </a:p>
        </p:txBody>
      </p:sp>
      <p:sp>
        <p:nvSpPr>
          <p:cNvPr id="14" name="1 CuadroTexto">
            <a:extLst>
              <a:ext uri="{FF2B5EF4-FFF2-40B4-BE49-F238E27FC236}">
                <a16:creationId xmlns:a16="http://schemas.microsoft.com/office/drawing/2014/main" id="{9983C355-C366-9040-9059-9E97004402F5}"/>
              </a:ext>
            </a:extLst>
          </p:cNvPr>
          <p:cNvSpPr txBox="1"/>
          <p:nvPr/>
        </p:nvSpPr>
        <p:spPr>
          <a:xfrm>
            <a:off x="5959355" y="6321768"/>
            <a:ext cx="3327754" cy="2363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graphicFrame>
        <p:nvGraphicFramePr>
          <p:cNvPr id="22" name="Tabla 21">
            <a:extLst>
              <a:ext uri="{FF2B5EF4-FFF2-40B4-BE49-F238E27FC236}">
                <a16:creationId xmlns:a16="http://schemas.microsoft.com/office/drawing/2014/main" id="{19275129-9534-A84D-985A-483A0482B13B}"/>
              </a:ext>
            </a:extLst>
          </p:cNvPr>
          <p:cNvGraphicFramePr>
            <a:graphicFrameLocks noGrp="1"/>
          </p:cNvGraphicFramePr>
          <p:nvPr>
            <p:extLst>
              <p:ext uri="{D42A27DB-BD31-4B8C-83A1-F6EECF244321}">
                <p14:modId xmlns:p14="http://schemas.microsoft.com/office/powerpoint/2010/main" val="1690024659"/>
              </p:ext>
            </p:extLst>
          </p:nvPr>
        </p:nvGraphicFramePr>
        <p:xfrm>
          <a:off x="163219" y="2623633"/>
          <a:ext cx="6568593" cy="1886469"/>
        </p:xfrm>
        <a:graphic>
          <a:graphicData uri="http://schemas.openxmlformats.org/drawingml/2006/table">
            <a:tbl>
              <a:tblPr/>
              <a:tblGrid>
                <a:gridCol w="1769395">
                  <a:extLst>
                    <a:ext uri="{9D8B030D-6E8A-4147-A177-3AD203B41FA5}">
                      <a16:colId xmlns:a16="http://schemas.microsoft.com/office/drawing/2014/main" val="1275194868"/>
                    </a:ext>
                  </a:extLst>
                </a:gridCol>
                <a:gridCol w="1342812">
                  <a:extLst>
                    <a:ext uri="{9D8B030D-6E8A-4147-A177-3AD203B41FA5}">
                      <a16:colId xmlns:a16="http://schemas.microsoft.com/office/drawing/2014/main" val="3731967668"/>
                    </a:ext>
                  </a:extLst>
                </a:gridCol>
                <a:gridCol w="1296144">
                  <a:extLst>
                    <a:ext uri="{9D8B030D-6E8A-4147-A177-3AD203B41FA5}">
                      <a16:colId xmlns:a16="http://schemas.microsoft.com/office/drawing/2014/main" val="655049404"/>
                    </a:ext>
                  </a:extLst>
                </a:gridCol>
                <a:gridCol w="1296144">
                  <a:extLst>
                    <a:ext uri="{9D8B030D-6E8A-4147-A177-3AD203B41FA5}">
                      <a16:colId xmlns:a16="http://schemas.microsoft.com/office/drawing/2014/main" val="3489979604"/>
                    </a:ext>
                  </a:extLst>
                </a:gridCol>
                <a:gridCol w="864098">
                  <a:extLst>
                    <a:ext uri="{9D8B030D-6E8A-4147-A177-3AD203B41FA5}">
                      <a16:colId xmlns:a16="http://schemas.microsoft.com/office/drawing/2014/main" val="2429842531"/>
                    </a:ext>
                  </a:extLst>
                </a:gridCol>
              </a:tblGrid>
              <a:tr h="502500">
                <a:tc>
                  <a:txBody>
                    <a:bodyPr/>
                    <a:lstStyle/>
                    <a:p>
                      <a:pPr algn="l" fontAlgn="b"/>
                      <a:endParaRPr lang="es-CL"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s-CL" sz="1600" b="1" i="0" u="none" strike="noStrike" dirty="0">
                          <a:solidFill>
                            <a:srgbClr val="C00000"/>
                          </a:solidFill>
                          <a:effectLst/>
                          <a:latin typeface="Arial" panose="020B0604020202020204" pitchFamily="34" charset="0"/>
                          <a:cs typeface="Arial" panose="020B0604020202020204" pitchFamily="34" charset="0"/>
                        </a:rPr>
                        <a:t>FONASA</a:t>
                      </a:r>
                    </a:p>
                  </a:txBody>
                  <a:tcPr marL="9525" marR="9525" marT="9525" marB="0" anchor="b">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b"/>
                      <a:r>
                        <a:rPr lang="es-CL" sz="1600" b="1" i="0" u="none" strike="noStrike" dirty="0">
                          <a:solidFill>
                            <a:srgbClr val="C00000"/>
                          </a:solidFill>
                          <a:effectLst/>
                          <a:latin typeface="Arial" panose="020B0604020202020204" pitchFamily="34" charset="0"/>
                          <a:cs typeface="Arial" panose="020B0604020202020204" pitchFamily="34" charset="0"/>
                        </a:rPr>
                        <a:t>ISAPRE</a:t>
                      </a:r>
                    </a:p>
                  </a:txBody>
                  <a:tcPr marL="9525" marR="9525" marT="9525" marB="0" anchor="b">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b"/>
                      <a:r>
                        <a:rPr lang="es-CL" sz="1600" b="1" i="0" u="none" strike="noStrike" dirty="0">
                          <a:solidFill>
                            <a:srgbClr val="C00000"/>
                          </a:solidFill>
                          <a:effectLst/>
                          <a:latin typeface="Arial" panose="020B0604020202020204" pitchFamily="34" charset="0"/>
                          <a:cs typeface="Arial" panose="020B0604020202020204" pitchFamily="34" charset="0"/>
                        </a:rPr>
                        <a:t>SISTEMA</a:t>
                      </a:r>
                    </a:p>
                  </a:txBody>
                  <a:tcPr marL="9525" marR="9525" marT="9525" marB="0" anchor="b">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b"/>
                      <a:r>
                        <a:rPr lang="es-CL" sz="1600" b="1" i="0" u="none" strike="noStrike" dirty="0">
                          <a:solidFill>
                            <a:srgbClr val="C00000"/>
                          </a:solidFill>
                          <a:effectLst/>
                          <a:latin typeface="Arial" panose="020B0604020202020204" pitchFamily="34" charset="0"/>
                          <a:cs typeface="Arial" panose="020B0604020202020204" pitchFamily="34" charset="0"/>
                        </a:rPr>
                        <a:t>(%)</a:t>
                      </a:r>
                    </a:p>
                  </a:txBody>
                  <a:tcPr marL="9525" marR="9525" marT="9525" marB="0" anchor="b">
                    <a:lnL>
                      <a:noFill/>
                    </a:lnL>
                    <a:lnR>
                      <a:noFill/>
                    </a:lnR>
                    <a:lnT>
                      <a:noFill/>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300973395"/>
                  </a:ext>
                </a:extLst>
              </a:tr>
              <a:tr h="418750">
                <a:tc>
                  <a:txBody>
                    <a:bodyPr/>
                    <a:lstStyle/>
                    <a:p>
                      <a:pPr algn="l" rtl="0" fontAlgn="b"/>
                      <a:r>
                        <a:rPr lang="es-CL" sz="1600" b="0" i="1" u="none" strike="noStrike">
                          <a:solidFill>
                            <a:schemeClr val="tx1"/>
                          </a:solidFill>
                          <a:effectLst/>
                          <a:latin typeface="Arial" panose="020B0604020202020204" pitchFamily="34" charset="0"/>
                          <a:cs typeface="Arial" panose="020B0604020202020204" pitchFamily="34" charset="0"/>
                        </a:rPr>
                        <a:t>Diagnóstico</a:t>
                      </a:r>
                    </a:p>
                  </a:txBody>
                  <a:tcPr marL="9525" marR="9525" marT="9525" marB="0" anchor="b">
                    <a:lnL>
                      <a:noFill/>
                    </a:lnL>
                    <a:lnR>
                      <a:noFill/>
                    </a:lnR>
                    <a:lnT>
                      <a:noFill/>
                    </a:lnT>
                    <a:lnB>
                      <a:noFill/>
                    </a:lnB>
                  </a:tcPr>
                </a:tc>
                <a:tc>
                  <a:txBody>
                    <a:bodyPr/>
                    <a:lstStyle/>
                    <a:p>
                      <a:pPr algn="ctr" rtl="0" fontAlgn="b"/>
                      <a:endParaRPr lang="es-CL" sz="16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rtl="0" fontAlgn="b"/>
                      <a:endParaRPr lang="es-CL"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rtl="0" fontAlgn="b"/>
                      <a:endParaRPr lang="es-CL"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rtl="0" fontAlgn="b"/>
                      <a:endParaRPr lang="es-CL" sz="16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extLst>
                  <a:ext uri="{0D108BD9-81ED-4DB2-BD59-A6C34878D82A}">
                    <a16:rowId xmlns:a16="http://schemas.microsoft.com/office/drawing/2014/main" val="892584335"/>
                  </a:ext>
                </a:extLst>
              </a:tr>
              <a:tr h="418750">
                <a:tc>
                  <a:txBody>
                    <a:bodyPr/>
                    <a:lstStyle/>
                    <a:p>
                      <a:pPr algn="r" rtl="0" fontAlgn="b"/>
                      <a:r>
                        <a:rPr lang="es-CL" sz="1600" b="0" i="0" u="none" strike="noStrike">
                          <a:solidFill>
                            <a:schemeClr val="tx1"/>
                          </a:solidFill>
                          <a:effectLst/>
                          <a:latin typeface="Arial" panose="020B0604020202020204" pitchFamily="34" charset="0"/>
                          <a:cs typeface="Arial" panose="020B0604020202020204" pitchFamily="34" charset="0"/>
                        </a:rPr>
                        <a:t>COVID-19</a:t>
                      </a:r>
                      <a:r>
                        <a:rPr lang="es-CL" sz="1600" b="0" i="0" u="none" strike="noStrike" baseline="30000">
                          <a:solidFill>
                            <a:schemeClr val="tx1"/>
                          </a:solidFill>
                          <a:effectLst/>
                          <a:latin typeface="Arial" panose="020B0604020202020204" pitchFamily="34" charset="0"/>
                          <a:cs typeface="Arial" panose="020B0604020202020204" pitchFamily="34" charset="0"/>
                        </a:rPr>
                        <a:t>1</a:t>
                      </a:r>
                      <a:endParaRPr lang="es-CL" sz="16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s-CL" sz="1600" b="0" i="0" u="none" strike="noStrike">
                          <a:solidFill>
                            <a:schemeClr val="tx1"/>
                          </a:solidFill>
                          <a:effectLst/>
                          <a:latin typeface="Arial" panose="020B0604020202020204" pitchFamily="34" charset="0"/>
                          <a:cs typeface="Arial" panose="020B0604020202020204" pitchFamily="34" charset="0"/>
                        </a:rPr>
                        <a:t>679.109 </a:t>
                      </a:r>
                    </a:p>
                  </a:txBody>
                  <a:tcPr marL="9525" marR="9525" marT="9525" marB="0" anchor="b">
                    <a:lnL>
                      <a:noFill/>
                    </a:lnL>
                    <a:lnR>
                      <a:noFill/>
                    </a:lnR>
                    <a:lnT>
                      <a:noFill/>
                    </a:lnT>
                    <a:lnB>
                      <a:noFill/>
                    </a:lnB>
                  </a:tcPr>
                </a:tc>
                <a:tc>
                  <a:txBody>
                    <a:bodyPr/>
                    <a:lstStyle/>
                    <a:p>
                      <a:pPr algn="ctr" rtl="0" fontAlgn="b"/>
                      <a:r>
                        <a:rPr lang="es-CL" sz="1600" b="0" i="0" u="none" strike="noStrike">
                          <a:solidFill>
                            <a:schemeClr val="tx1"/>
                          </a:solidFill>
                          <a:effectLst/>
                          <a:latin typeface="Arial" panose="020B0604020202020204" pitchFamily="34" charset="0"/>
                          <a:cs typeface="Arial" panose="020B0604020202020204" pitchFamily="34" charset="0"/>
                        </a:rPr>
                        <a:t>195.488 </a:t>
                      </a:r>
                    </a:p>
                  </a:txBody>
                  <a:tcPr marL="9525" marR="9525" marT="9525" marB="0" anchor="b">
                    <a:lnL>
                      <a:noFill/>
                    </a:lnL>
                    <a:lnR>
                      <a:noFill/>
                    </a:lnR>
                    <a:lnT>
                      <a:noFill/>
                    </a:lnT>
                    <a:lnB>
                      <a:noFill/>
                    </a:lnB>
                  </a:tcPr>
                </a:tc>
                <a:tc>
                  <a:txBody>
                    <a:bodyPr/>
                    <a:lstStyle/>
                    <a:p>
                      <a:pPr algn="ctr" rtl="0" fontAlgn="b"/>
                      <a:r>
                        <a:rPr lang="es-CL" sz="1600" b="0" i="0" u="none" strike="noStrike" dirty="0">
                          <a:solidFill>
                            <a:schemeClr val="tx1"/>
                          </a:solidFill>
                          <a:effectLst/>
                          <a:latin typeface="Arial" panose="020B0604020202020204" pitchFamily="34" charset="0"/>
                          <a:cs typeface="Arial" panose="020B0604020202020204" pitchFamily="34" charset="0"/>
                        </a:rPr>
                        <a:t>874.597 </a:t>
                      </a:r>
                    </a:p>
                  </a:txBody>
                  <a:tcPr marL="9525" marR="9525" marT="9525" marB="0" anchor="b">
                    <a:lnL>
                      <a:noFill/>
                    </a:lnL>
                    <a:lnR>
                      <a:noFill/>
                    </a:lnR>
                    <a:lnT>
                      <a:noFill/>
                    </a:lnT>
                    <a:lnB>
                      <a:noFill/>
                    </a:lnB>
                  </a:tcPr>
                </a:tc>
                <a:tc>
                  <a:txBody>
                    <a:bodyPr/>
                    <a:lstStyle/>
                    <a:p>
                      <a:pPr algn="ctr" rtl="0" fontAlgn="b"/>
                      <a:r>
                        <a:rPr lang="es-CL" sz="1600" b="0" i="0" u="none" strike="noStrike">
                          <a:solidFill>
                            <a:schemeClr val="tx1"/>
                          </a:solidFill>
                          <a:effectLst/>
                          <a:latin typeface="Arial" panose="020B0604020202020204" pitchFamily="34" charset="0"/>
                          <a:cs typeface="Arial" panose="020B0604020202020204" pitchFamily="34" charset="0"/>
                        </a:rPr>
                        <a:t>14,5%</a:t>
                      </a:r>
                    </a:p>
                  </a:txBody>
                  <a:tcPr marL="9525" marR="9525" marT="9525" marB="0" anchor="b">
                    <a:lnL>
                      <a:noFill/>
                    </a:lnL>
                    <a:lnR>
                      <a:noFill/>
                    </a:lnR>
                    <a:lnT>
                      <a:noFill/>
                    </a:lnT>
                    <a:lnB>
                      <a:noFill/>
                    </a:lnB>
                  </a:tcPr>
                </a:tc>
                <a:extLst>
                  <a:ext uri="{0D108BD9-81ED-4DB2-BD59-A6C34878D82A}">
                    <a16:rowId xmlns:a16="http://schemas.microsoft.com/office/drawing/2014/main" val="1655954811"/>
                  </a:ext>
                </a:extLst>
              </a:tr>
              <a:tr h="546469">
                <a:tc>
                  <a:txBody>
                    <a:bodyPr/>
                    <a:lstStyle/>
                    <a:p>
                      <a:pPr algn="r" rtl="0" fontAlgn="b"/>
                      <a:r>
                        <a:rPr lang="es-CL" sz="1600" b="0" i="0" u="none" strike="noStrike" dirty="0">
                          <a:solidFill>
                            <a:schemeClr val="tx1"/>
                          </a:solidFill>
                          <a:effectLst/>
                          <a:latin typeface="Arial" panose="020B0604020202020204" pitchFamily="34" charset="0"/>
                          <a:cs typeface="Arial" panose="020B0604020202020204" pitchFamily="34" charset="0"/>
                        </a:rPr>
                        <a:t>Licencia médica preventiva parental</a:t>
                      </a:r>
                    </a:p>
                  </a:txBody>
                  <a:tcPr marL="9525" marR="9525" marT="9525" marB="0" anchor="b">
                    <a:lnL>
                      <a:noFill/>
                    </a:lnL>
                    <a:lnR>
                      <a:noFill/>
                    </a:lnR>
                    <a:lnT>
                      <a:noFill/>
                    </a:lnT>
                    <a:lnB>
                      <a:noFill/>
                    </a:lnB>
                  </a:tcPr>
                </a:tc>
                <a:tc>
                  <a:txBody>
                    <a:bodyPr/>
                    <a:lstStyle/>
                    <a:p>
                      <a:pPr algn="ctr" rtl="0" fontAlgn="b"/>
                      <a:r>
                        <a:rPr lang="es-CL" sz="1600" b="0" i="0" u="none" strike="noStrike">
                          <a:solidFill>
                            <a:schemeClr val="tx1"/>
                          </a:solidFill>
                          <a:effectLst/>
                          <a:latin typeface="Arial" panose="020B0604020202020204" pitchFamily="34" charset="0"/>
                          <a:cs typeface="Arial" panose="020B0604020202020204" pitchFamily="34" charset="0"/>
                        </a:rPr>
                        <a:t>95.323 </a:t>
                      </a:r>
                    </a:p>
                  </a:txBody>
                  <a:tcPr marL="9525" marR="9525" marT="9525" marB="0" anchor="b">
                    <a:lnL>
                      <a:noFill/>
                    </a:lnL>
                    <a:lnR>
                      <a:noFill/>
                    </a:lnR>
                    <a:lnT>
                      <a:noFill/>
                    </a:lnT>
                    <a:lnB>
                      <a:noFill/>
                    </a:lnB>
                  </a:tcPr>
                </a:tc>
                <a:tc>
                  <a:txBody>
                    <a:bodyPr/>
                    <a:lstStyle/>
                    <a:p>
                      <a:pPr algn="ctr" rtl="0" fontAlgn="b"/>
                      <a:r>
                        <a:rPr lang="es-CL" sz="1600" b="0" i="0" u="none" strike="noStrike">
                          <a:solidFill>
                            <a:schemeClr val="tx1"/>
                          </a:solidFill>
                          <a:effectLst/>
                          <a:latin typeface="Arial" panose="020B0604020202020204" pitchFamily="34" charset="0"/>
                          <a:cs typeface="Arial" panose="020B0604020202020204" pitchFamily="34" charset="0"/>
                        </a:rPr>
                        <a:t>38.184 </a:t>
                      </a:r>
                    </a:p>
                  </a:txBody>
                  <a:tcPr marL="9525" marR="9525" marT="9525" marB="0" anchor="b">
                    <a:lnL>
                      <a:noFill/>
                    </a:lnL>
                    <a:lnR>
                      <a:noFill/>
                    </a:lnR>
                    <a:lnT>
                      <a:noFill/>
                    </a:lnT>
                    <a:lnB>
                      <a:noFill/>
                    </a:lnB>
                  </a:tcPr>
                </a:tc>
                <a:tc>
                  <a:txBody>
                    <a:bodyPr/>
                    <a:lstStyle/>
                    <a:p>
                      <a:pPr algn="ctr" rtl="0" fontAlgn="b"/>
                      <a:r>
                        <a:rPr lang="es-CL" sz="1600" b="0" i="0" u="none" strike="noStrike">
                          <a:solidFill>
                            <a:schemeClr val="tx1"/>
                          </a:solidFill>
                          <a:effectLst/>
                          <a:latin typeface="Arial" panose="020B0604020202020204" pitchFamily="34" charset="0"/>
                          <a:cs typeface="Arial" panose="020B0604020202020204" pitchFamily="34" charset="0"/>
                        </a:rPr>
                        <a:t>133.507 </a:t>
                      </a:r>
                    </a:p>
                  </a:txBody>
                  <a:tcPr marL="9525" marR="9525" marT="9525" marB="0" anchor="b">
                    <a:lnL>
                      <a:noFill/>
                    </a:lnL>
                    <a:lnR>
                      <a:noFill/>
                    </a:lnR>
                    <a:lnT>
                      <a:noFill/>
                    </a:lnT>
                    <a:lnB>
                      <a:noFill/>
                    </a:lnB>
                  </a:tcPr>
                </a:tc>
                <a:tc>
                  <a:txBody>
                    <a:bodyPr/>
                    <a:lstStyle/>
                    <a:p>
                      <a:pPr algn="ctr" rtl="0" fontAlgn="b"/>
                      <a:r>
                        <a:rPr lang="es-CL" sz="1600" b="0" i="0" u="none" strike="noStrike" dirty="0">
                          <a:solidFill>
                            <a:schemeClr val="tx1"/>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1534902674"/>
                  </a:ext>
                </a:extLst>
              </a:tr>
            </a:tbl>
          </a:graphicData>
        </a:graphic>
      </p:graphicFrame>
      <p:sp>
        <p:nvSpPr>
          <p:cNvPr id="12" name="Rectangle 5">
            <a:extLst>
              <a:ext uri="{FF2B5EF4-FFF2-40B4-BE49-F238E27FC236}">
                <a16:creationId xmlns:a16="http://schemas.microsoft.com/office/drawing/2014/main" id="{8FB89CE5-9138-EF42-99C0-8827C63BFFEC}"/>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95EE7D02-7738-A544-9BBD-665D33F4D66A}"/>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6" name="1 Título">
            <a:extLst>
              <a:ext uri="{FF2B5EF4-FFF2-40B4-BE49-F238E27FC236}">
                <a16:creationId xmlns:a16="http://schemas.microsoft.com/office/drawing/2014/main" id="{C82AC070-4F6F-E74B-BF76-9337E6DC69F3}"/>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Licencias Médicas de Origen Común Tramitadas</a:t>
            </a:r>
            <a:endParaRPr lang="es-CL" sz="2400" dirty="0">
              <a:solidFill>
                <a:schemeClr val="bg1"/>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5AD016B4-095D-584C-ABFB-4914D4B064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1812" y="822029"/>
            <a:ext cx="2412188" cy="5282592"/>
          </a:xfrm>
          <a:prstGeom prst="rect">
            <a:avLst/>
          </a:prstGeom>
        </p:spPr>
      </p:pic>
      <p:sp>
        <p:nvSpPr>
          <p:cNvPr id="23" name="Rectángulo 22">
            <a:extLst>
              <a:ext uri="{FF2B5EF4-FFF2-40B4-BE49-F238E27FC236}">
                <a16:creationId xmlns:a16="http://schemas.microsoft.com/office/drawing/2014/main" id="{D0848AA5-D471-8A4D-9515-81EA2A16DCCD}"/>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4" name="Rectángulo 23">
            <a:extLst>
              <a:ext uri="{FF2B5EF4-FFF2-40B4-BE49-F238E27FC236}">
                <a16:creationId xmlns:a16="http://schemas.microsoft.com/office/drawing/2014/main" id="{D50A0559-DBD1-AA43-9BBC-291DE03FE3B8}"/>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5" name="Rectangle 5">
            <a:extLst>
              <a:ext uri="{FF2B5EF4-FFF2-40B4-BE49-F238E27FC236}">
                <a16:creationId xmlns:a16="http://schemas.microsoft.com/office/drawing/2014/main" id="{A30B1032-C6F4-2F43-BFF4-47F3CCB13E50}"/>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396249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Marcador de contenido"/>
          <p:cNvSpPr txBox="1">
            <a:spLocks/>
          </p:cNvSpPr>
          <p:nvPr/>
        </p:nvSpPr>
        <p:spPr bwMode="auto">
          <a:xfrm>
            <a:off x="654958" y="880321"/>
            <a:ext cx="5196791" cy="638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CL" sz="1600" dirty="0">
                <a:solidFill>
                  <a:schemeClr val="tx1"/>
                </a:solidFill>
                <a:latin typeface="Arial" panose="020B0604020202020204" pitchFamily="34" charset="0"/>
                <a:cs typeface="Arial" panose="020B0604020202020204" pitchFamily="34" charset="0"/>
              </a:rPr>
              <a:t>Distribución de LM según sistema de salud y tipo de resolución</a:t>
            </a:r>
            <a:r>
              <a:rPr lang="es-CL" sz="1600" baseline="30000" dirty="0">
                <a:solidFill>
                  <a:schemeClr val="tx1"/>
                </a:solidFill>
                <a:latin typeface="Arial" panose="020B0604020202020204" pitchFamily="34" charset="0"/>
                <a:cs typeface="Arial" panose="020B0604020202020204" pitchFamily="34" charset="0"/>
              </a:rPr>
              <a:t>*</a:t>
            </a:r>
            <a:r>
              <a:rPr lang="es-CL" sz="1600" dirty="0">
                <a:solidFill>
                  <a:schemeClr val="tx1"/>
                </a:solidFill>
                <a:latin typeface="Arial" panose="020B0604020202020204" pitchFamily="34" charset="0"/>
                <a:cs typeface="Arial" panose="020B0604020202020204" pitchFamily="34" charset="0"/>
              </a:rPr>
              <a:t> (%)</a:t>
            </a:r>
          </a:p>
          <a:p>
            <a:pPr marL="0" indent="0" algn="ctr">
              <a:buNone/>
            </a:pPr>
            <a:r>
              <a:rPr lang="es-CL" sz="1600" dirty="0">
                <a:solidFill>
                  <a:schemeClr val="tx1"/>
                </a:solidFill>
                <a:latin typeface="Arial" panose="020B0604020202020204" pitchFamily="34" charset="0"/>
                <a:cs typeface="Arial" panose="020B0604020202020204" pitchFamily="34" charset="0"/>
              </a:rPr>
              <a:t>2020</a:t>
            </a:r>
          </a:p>
          <a:p>
            <a:pPr marL="0" indent="0" algn="ctr">
              <a:buFont typeface="Arial" pitchFamily="34" charset="0"/>
              <a:buNone/>
            </a:pPr>
            <a:endParaRPr lang="es-CL" sz="1600" dirty="0">
              <a:solidFill>
                <a:schemeClr val="tx1"/>
              </a:solidFill>
              <a:latin typeface="Arial" panose="020B0604020202020204" pitchFamily="34" charset="0"/>
              <a:cs typeface="Arial" panose="020B0604020202020204" pitchFamily="34" charset="0"/>
            </a:endParaRPr>
          </a:p>
        </p:txBody>
      </p:sp>
      <p:sp>
        <p:nvSpPr>
          <p:cNvPr id="10" name="1 CuadroTexto"/>
          <p:cNvSpPr txBox="1"/>
          <p:nvPr/>
        </p:nvSpPr>
        <p:spPr>
          <a:xfrm>
            <a:off x="109134" y="6181306"/>
            <a:ext cx="6066806" cy="400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 Durante el 2020, se acogieron en ISAPREs 432.676 reclamaciones (75%).</a:t>
            </a:r>
            <a:endParaRPr lang="es-CL" sz="900" i="1" dirty="0">
              <a:solidFill>
                <a:srgbClr val="FF0000"/>
              </a:solidFill>
              <a:latin typeface="Arial" panose="020B0604020202020204" pitchFamily="34" charset="0"/>
              <a:cs typeface="Arial" panose="020B0604020202020204" pitchFamily="34" charset="0"/>
            </a:endParaRPr>
          </a:p>
          <a:p>
            <a:r>
              <a:rPr lang="es-CL" sz="900" i="1" dirty="0">
                <a:latin typeface="Arial" panose="020B0604020202020204" pitchFamily="34" charset="0"/>
                <a:cs typeface="Arial" panose="020B0604020202020204" pitchFamily="34" charset="0"/>
              </a:rPr>
              <a:t>** Incluye a las LM ampliadas y LM reducidas.</a:t>
            </a:r>
          </a:p>
        </p:txBody>
      </p:sp>
      <p:graphicFrame>
        <p:nvGraphicFramePr>
          <p:cNvPr id="13" name="Gráfico 12">
            <a:extLst>
              <a:ext uri="{FF2B5EF4-FFF2-40B4-BE49-F238E27FC236}">
                <a16:creationId xmlns:a16="http://schemas.microsoft.com/office/drawing/2014/main" id="{959D562B-48DE-5F4F-9D0C-B69DA4B93D20}"/>
              </a:ext>
            </a:extLst>
          </p:cNvPr>
          <p:cNvGraphicFramePr>
            <a:graphicFrameLocks/>
          </p:cNvGraphicFramePr>
          <p:nvPr>
            <p:extLst>
              <p:ext uri="{D42A27DB-BD31-4B8C-83A1-F6EECF244321}">
                <p14:modId xmlns:p14="http://schemas.microsoft.com/office/powerpoint/2010/main" val="2302230489"/>
              </p:ext>
            </p:extLst>
          </p:nvPr>
        </p:nvGraphicFramePr>
        <p:xfrm>
          <a:off x="539552" y="1580510"/>
          <a:ext cx="7952692" cy="4588131"/>
        </p:xfrm>
        <a:graphic>
          <a:graphicData uri="http://schemas.openxmlformats.org/drawingml/2006/chart">
            <c:chart xmlns:c="http://schemas.openxmlformats.org/drawingml/2006/chart" xmlns:r="http://schemas.openxmlformats.org/officeDocument/2006/relationships" r:id="rId3"/>
          </a:graphicData>
        </a:graphic>
      </p:graphicFrame>
      <p:sp>
        <p:nvSpPr>
          <p:cNvPr id="15" name="1 CuadroTexto">
            <a:extLst>
              <a:ext uri="{FF2B5EF4-FFF2-40B4-BE49-F238E27FC236}">
                <a16:creationId xmlns:a16="http://schemas.microsoft.com/office/drawing/2014/main" id="{D0458829-54EF-674C-98D3-0274AAE60DEA}"/>
              </a:ext>
            </a:extLst>
          </p:cNvPr>
          <p:cNvSpPr txBox="1"/>
          <p:nvPr/>
        </p:nvSpPr>
        <p:spPr>
          <a:xfrm>
            <a:off x="5817801" y="6291692"/>
            <a:ext cx="3176764" cy="2851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9" name="Rectángulo 8">
            <a:extLst>
              <a:ext uri="{FF2B5EF4-FFF2-40B4-BE49-F238E27FC236}">
                <a16:creationId xmlns:a16="http://schemas.microsoft.com/office/drawing/2014/main" id="{F59883D8-47B4-814F-AA3D-96E6AF41AC1B}"/>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1" name="1 Título">
            <a:extLst>
              <a:ext uri="{FF2B5EF4-FFF2-40B4-BE49-F238E27FC236}">
                <a16:creationId xmlns:a16="http://schemas.microsoft.com/office/drawing/2014/main" id="{399E60B8-45EC-B04E-9FFE-885950BC956A}"/>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a:solidFill>
                  <a:schemeClr val="bg1"/>
                </a:solidFill>
                <a:latin typeface="Arial" panose="020B0604020202020204" pitchFamily="34" charset="0"/>
                <a:cs typeface="Arial" panose="020B0604020202020204" pitchFamily="34" charset="0"/>
              </a:rPr>
              <a:t>Licencias Médicas de Origen Común Tramitadas</a:t>
            </a:r>
            <a:endParaRPr lang="es-CL" sz="2400" dirty="0">
              <a:solidFill>
                <a:schemeClr val="bg1"/>
              </a:solidFill>
              <a:latin typeface="Arial" panose="020B0604020202020204" pitchFamily="34" charset="0"/>
              <a:cs typeface="Arial" panose="020B0604020202020204" pitchFamily="34" charset="0"/>
            </a:endParaRPr>
          </a:p>
        </p:txBody>
      </p:sp>
      <p:sp>
        <p:nvSpPr>
          <p:cNvPr id="18" name="Rectangle 5">
            <a:extLst>
              <a:ext uri="{FF2B5EF4-FFF2-40B4-BE49-F238E27FC236}">
                <a16:creationId xmlns:a16="http://schemas.microsoft.com/office/drawing/2014/main" id="{A1441ADF-83AC-5A41-8985-36DE44E7F41B}"/>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pic>
        <p:nvPicPr>
          <p:cNvPr id="24" name="Imagen 23">
            <a:extLst>
              <a:ext uri="{FF2B5EF4-FFF2-40B4-BE49-F238E27FC236}">
                <a16:creationId xmlns:a16="http://schemas.microsoft.com/office/drawing/2014/main" id="{AAF9CA85-A2B5-2548-AB45-146DF7A796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34950">
            <a:off x="6420760" y="887780"/>
            <a:ext cx="2921440" cy="3512601"/>
          </a:xfrm>
          <a:prstGeom prst="rect">
            <a:avLst/>
          </a:prstGeom>
        </p:spPr>
      </p:pic>
      <p:sp>
        <p:nvSpPr>
          <p:cNvPr id="28" name="Rectángulo 27">
            <a:extLst>
              <a:ext uri="{FF2B5EF4-FFF2-40B4-BE49-F238E27FC236}">
                <a16:creationId xmlns:a16="http://schemas.microsoft.com/office/drawing/2014/main" id="{E0ADCFA9-F676-134F-A7B9-871D6DC34C33}"/>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9" name="Rectángulo 28">
            <a:extLst>
              <a:ext uri="{FF2B5EF4-FFF2-40B4-BE49-F238E27FC236}">
                <a16:creationId xmlns:a16="http://schemas.microsoft.com/office/drawing/2014/main" id="{ADC8C35C-7AF5-5142-9B8F-411A9CEBF30D}"/>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30" name="Rectangle 5">
            <a:extLst>
              <a:ext uri="{FF2B5EF4-FFF2-40B4-BE49-F238E27FC236}">
                <a16:creationId xmlns:a16="http://schemas.microsoft.com/office/drawing/2014/main" id="{2DAFAC6E-A542-4D47-9FF2-50F16878B8AA}"/>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352990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lipse 36">
            <a:extLst>
              <a:ext uri="{FF2B5EF4-FFF2-40B4-BE49-F238E27FC236}">
                <a16:creationId xmlns:a16="http://schemas.microsoft.com/office/drawing/2014/main" id="{53A1AF9F-530F-614B-A52A-F5DE91CC4518}"/>
              </a:ext>
            </a:extLst>
          </p:cNvPr>
          <p:cNvSpPr/>
          <p:nvPr/>
        </p:nvSpPr>
        <p:spPr>
          <a:xfrm>
            <a:off x="1409341" y="4472553"/>
            <a:ext cx="1058434" cy="695593"/>
          </a:xfrm>
          <a:prstGeom prst="ellipse">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1 CuadroTexto">
            <a:extLst>
              <a:ext uri="{FF2B5EF4-FFF2-40B4-BE49-F238E27FC236}">
                <a16:creationId xmlns:a16="http://schemas.microsoft.com/office/drawing/2014/main" id="{4C48C6C8-C457-CD4B-B107-F15924C207A5}"/>
              </a:ext>
            </a:extLst>
          </p:cNvPr>
          <p:cNvSpPr txBox="1"/>
          <p:nvPr/>
        </p:nvSpPr>
        <p:spPr>
          <a:xfrm>
            <a:off x="25722" y="5632781"/>
            <a:ext cx="5724128" cy="8950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600" indent="-228600">
              <a:buAutoNum type="arabicParenBoth"/>
            </a:pPr>
            <a:r>
              <a:rPr lang="es-CL" sz="900" i="1" dirty="0">
                <a:latin typeface="Arial" panose="020B0604020202020204" pitchFamily="34" charset="0"/>
                <a:cs typeface="Arial" panose="020B0604020202020204" pitchFamily="34" charset="0"/>
              </a:rPr>
              <a:t>LM rechazadas de origen común por fecha de proceso 2020. No se consideran apelaciones.</a:t>
            </a:r>
          </a:p>
          <a:p>
            <a:pPr marL="228600" indent="-228600">
              <a:buAutoNum type="arabicParenBoth"/>
            </a:pPr>
            <a:r>
              <a:rPr lang="es-CL" sz="900" i="1" dirty="0">
                <a:latin typeface="Arial" panose="020B0604020202020204" pitchFamily="34" charset="0"/>
                <a:cs typeface="Arial" panose="020B0604020202020204" pitchFamily="34" charset="0"/>
              </a:rPr>
              <a:t>Corresponde a las LM rechazadas que presentaron un recurso de reposición que fue acogido. Se consideran las LM autorizadas, ampliadas y reducidas.</a:t>
            </a:r>
          </a:p>
          <a:p>
            <a:pPr marL="228600" indent="-228600">
              <a:buFontTx/>
              <a:buAutoNum type="arabicParenBoth"/>
            </a:pPr>
            <a:r>
              <a:rPr lang="es-CL" sz="900" i="1" dirty="0">
                <a:latin typeface="Arial" panose="020B0604020202020204" pitchFamily="34" charset="0"/>
                <a:cs typeface="Arial" panose="020B0604020202020204" pitchFamily="34" charset="0"/>
              </a:rPr>
              <a:t>El resto de las LM que presumiblemente fueron reclamadas se estiman que serán falladas en el transcurso del año 2021 o con posterioridad, por lo tanto el número de licencias médicas revertidas aumenta a medida que los casos reclamados tengan una resolución que acoge dicho reclamo. </a:t>
            </a:r>
          </a:p>
        </p:txBody>
      </p:sp>
      <p:sp>
        <p:nvSpPr>
          <p:cNvPr id="19" name="1 CuadroTexto">
            <a:extLst>
              <a:ext uri="{FF2B5EF4-FFF2-40B4-BE49-F238E27FC236}">
                <a16:creationId xmlns:a16="http://schemas.microsoft.com/office/drawing/2014/main" id="{6570E06D-BC1D-F642-99A4-47D412229078}"/>
              </a:ext>
            </a:extLst>
          </p:cNvPr>
          <p:cNvSpPr txBox="1"/>
          <p:nvPr/>
        </p:nvSpPr>
        <p:spPr>
          <a:xfrm>
            <a:off x="5590185" y="6315612"/>
            <a:ext cx="3468638" cy="2133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000" i="1" dirty="0">
                <a:latin typeface="Arial" panose="020B0604020202020204" pitchFamily="34" charset="0"/>
                <a:cs typeface="Arial" panose="020B0604020202020204" pitchFamily="34" charset="0"/>
              </a:rPr>
              <a:t>Fuente:</a:t>
            </a:r>
            <a:r>
              <a:rPr lang="es-CL" sz="1000" i="1" baseline="0" dirty="0">
                <a:latin typeface="Arial" panose="020B0604020202020204" pitchFamily="34" charset="0"/>
                <a:cs typeface="Arial" panose="020B0604020202020204" pitchFamily="34" charset="0"/>
              </a:rPr>
              <a:t> </a:t>
            </a:r>
            <a:r>
              <a:rPr lang="es-CL" sz="1000" i="1" dirty="0">
                <a:latin typeface="Arial" panose="020B0604020202020204" pitchFamily="34" charset="0"/>
                <a:cs typeface="Arial" panose="020B0604020202020204" pitchFamily="34" charset="0"/>
              </a:rPr>
              <a:t>FONASA, COMPIN y Superintendencia de Salud</a:t>
            </a:r>
          </a:p>
        </p:txBody>
      </p:sp>
      <p:sp>
        <p:nvSpPr>
          <p:cNvPr id="11" name="Rectángulo 10">
            <a:extLst>
              <a:ext uri="{FF2B5EF4-FFF2-40B4-BE49-F238E27FC236}">
                <a16:creationId xmlns:a16="http://schemas.microsoft.com/office/drawing/2014/main" id="{D3AE4157-5362-104C-8242-2E5160A6FFC2}"/>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2" name="1 Título">
            <a:extLst>
              <a:ext uri="{FF2B5EF4-FFF2-40B4-BE49-F238E27FC236}">
                <a16:creationId xmlns:a16="http://schemas.microsoft.com/office/drawing/2014/main" id="{8481F95A-A30F-6047-B240-EE9D06193972}"/>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Licencias Médicas Rechazadas</a:t>
            </a:r>
            <a:endParaRPr lang="es-CL" sz="2400" dirty="0">
              <a:solidFill>
                <a:schemeClr val="bg1"/>
              </a:solidFill>
              <a:latin typeface="Arial" panose="020B0604020202020204" pitchFamily="34" charset="0"/>
              <a:cs typeface="Arial" panose="020B0604020202020204" pitchFamily="34" charset="0"/>
            </a:endParaRPr>
          </a:p>
        </p:txBody>
      </p:sp>
      <p:sp>
        <p:nvSpPr>
          <p:cNvPr id="13" name="Redondear rectángulo de esquina del mismo lado 12">
            <a:extLst>
              <a:ext uri="{FF2B5EF4-FFF2-40B4-BE49-F238E27FC236}">
                <a16:creationId xmlns:a16="http://schemas.microsoft.com/office/drawing/2014/main" id="{25C929B9-0CC1-1A45-A4F9-1345BA644A5B}"/>
              </a:ext>
            </a:extLst>
          </p:cNvPr>
          <p:cNvSpPr/>
          <p:nvPr/>
        </p:nvSpPr>
        <p:spPr>
          <a:xfrm rot="16200000">
            <a:off x="4689265" y="-1152764"/>
            <a:ext cx="2088234" cy="6355212"/>
          </a:xfrm>
          <a:prstGeom prst="round2SameRect">
            <a:avLst>
              <a:gd name="adj1" fmla="val 8233"/>
              <a:gd name="adj2" fmla="val 0"/>
            </a:avLst>
          </a:prstGeom>
          <a:noFill/>
          <a:ln>
            <a:solidFill>
              <a:srgbClr val="0055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5" name="Redondear rectángulo de esquina del mismo lado 14">
            <a:extLst>
              <a:ext uri="{FF2B5EF4-FFF2-40B4-BE49-F238E27FC236}">
                <a16:creationId xmlns:a16="http://schemas.microsoft.com/office/drawing/2014/main" id="{8EF8E553-6D53-2C45-8FB4-0468A40F3BA6}"/>
              </a:ext>
            </a:extLst>
          </p:cNvPr>
          <p:cNvSpPr/>
          <p:nvPr/>
        </p:nvSpPr>
        <p:spPr>
          <a:xfrm rot="5400000">
            <a:off x="907721" y="68746"/>
            <a:ext cx="648072" cy="2472036"/>
          </a:xfrm>
          <a:prstGeom prst="round2SameRect">
            <a:avLst>
              <a:gd name="adj1" fmla="val 32436"/>
              <a:gd name="adj2" fmla="val 0"/>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aphicFrame>
        <p:nvGraphicFramePr>
          <p:cNvPr id="6" name="Tabla 5">
            <a:extLst>
              <a:ext uri="{FF2B5EF4-FFF2-40B4-BE49-F238E27FC236}">
                <a16:creationId xmlns:a16="http://schemas.microsoft.com/office/drawing/2014/main" id="{A76DA67C-148C-0743-BEEA-BF4A32E0AAF3}"/>
              </a:ext>
            </a:extLst>
          </p:cNvPr>
          <p:cNvGraphicFramePr>
            <a:graphicFrameLocks noGrp="1"/>
          </p:cNvGraphicFramePr>
          <p:nvPr>
            <p:extLst>
              <p:ext uri="{D42A27DB-BD31-4B8C-83A1-F6EECF244321}">
                <p14:modId xmlns:p14="http://schemas.microsoft.com/office/powerpoint/2010/main" val="3765691726"/>
              </p:ext>
            </p:extLst>
          </p:nvPr>
        </p:nvGraphicFramePr>
        <p:xfrm>
          <a:off x="2731776" y="1108670"/>
          <a:ext cx="6156854" cy="1831623"/>
        </p:xfrm>
        <a:graphic>
          <a:graphicData uri="http://schemas.openxmlformats.org/drawingml/2006/table">
            <a:tbl>
              <a:tblPr/>
              <a:tblGrid>
                <a:gridCol w="4863983">
                  <a:extLst>
                    <a:ext uri="{9D8B030D-6E8A-4147-A177-3AD203B41FA5}">
                      <a16:colId xmlns:a16="http://schemas.microsoft.com/office/drawing/2014/main" val="2291029527"/>
                    </a:ext>
                  </a:extLst>
                </a:gridCol>
                <a:gridCol w="1292871">
                  <a:extLst>
                    <a:ext uri="{9D8B030D-6E8A-4147-A177-3AD203B41FA5}">
                      <a16:colId xmlns:a16="http://schemas.microsoft.com/office/drawing/2014/main" val="3940870413"/>
                    </a:ext>
                  </a:extLst>
                </a:gridCol>
              </a:tblGrid>
              <a:tr h="304106">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LM tramitadas 2020</a:t>
                      </a:r>
                    </a:p>
                  </a:txBody>
                  <a:tcPr marL="9525" marR="9525" marT="9525" marB="0" anchor="ctr">
                    <a:lnL>
                      <a:noFill/>
                    </a:lnL>
                    <a:lnR>
                      <a:noFill/>
                    </a:lnR>
                    <a:lnT>
                      <a:noFill/>
                    </a:lnT>
                    <a:lnB>
                      <a:noFill/>
                    </a:lnB>
                  </a:tcPr>
                </a:tc>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4.695.694</a:t>
                      </a:r>
                    </a:p>
                  </a:txBody>
                  <a:tcPr marL="9525" marR="9525" marT="9525" marB="0" anchor="ctr">
                    <a:lnL>
                      <a:noFill/>
                    </a:lnL>
                    <a:lnR>
                      <a:noFill/>
                    </a:lnR>
                    <a:lnT>
                      <a:noFill/>
                    </a:lnT>
                    <a:lnB>
                      <a:noFill/>
                    </a:lnB>
                  </a:tcPr>
                </a:tc>
                <a:extLst>
                  <a:ext uri="{0D108BD9-81ED-4DB2-BD59-A6C34878D82A}">
                    <a16:rowId xmlns:a16="http://schemas.microsoft.com/office/drawing/2014/main" val="171497053"/>
                  </a:ext>
                </a:extLst>
              </a:tr>
              <a:tr h="361084">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LM rechazadas en primera instancia </a:t>
                      </a:r>
                      <a:r>
                        <a:rPr lang="es-CL" sz="1600" b="0" i="0" u="none" strike="noStrike" baseline="30000" dirty="0">
                          <a:solidFill>
                            <a:schemeClr val="tx1"/>
                          </a:solidFill>
                          <a:effectLst/>
                          <a:latin typeface="Arial" panose="020B0604020202020204" pitchFamily="34" charset="0"/>
                          <a:cs typeface="Arial" panose="020B0604020202020204" pitchFamily="34" charset="0"/>
                        </a:rPr>
                        <a:t>(1)</a:t>
                      </a:r>
                      <a:endParaRPr lang="es-CL"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378.720</a:t>
                      </a:r>
                    </a:p>
                  </a:txBody>
                  <a:tcPr marL="9525" marR="9525" marT="9525" marB="0" anchor="ctr">
                    <a:lnL>
                      <a:noFill/>
                    </a:lnL>
                    <a:lnR>
                      <a:noFill/>
                    </a:lnR>
                    <a:lnT>
                      <a:noFill/>
                    </a:lnT>
                    <a:lnB>
                      <a:noFill/>
                    </a:lnB>
                  </a:tcPr>
                </a:tc>
                <a:extLst>
                  <a:ext uri="{0D108BD9-81ED-4DB2-BD59-A6C34878D82A}">
                    <a16:rowId xmlns:a16="http://schemas.microsoft.com/office/drawing/2014/main" val="527281426"/>
                  </a:ext>
                </a:extLst>
              </a:tr>
              <a:tr h="303062">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Presenta recurso de reposición</a:t>
                      </a:r>
                    </a:p>
                  </a:txBody>
                  <a:tcPr marL="9525" marR="9525" marT="9525" marB="0" anchor="ctr">
                    <a:lnL>
                      <a:noFill/>
                    </a:lnL>
                    <a:lnR>
                      <a:noFill/>
                    </a:lnR>
                    <a:lnT>
                      <a:noFill/>
                    </a:lnT>
                    <a:lnB>
                      <a:noFill/>
                    </a:lnB>
                  </a:tcPr>
                </a:tc>
                <a:tc>
                  <a:txBody>
                    <a:bodyPr/>
                    <a:lstStyle/>
                    <a:p>
                      <a:pPr algn="l" rtl="0" fontAlgn="ctr"/>
                      <a:r>
                        <a:rPr lang="es-CL" sz="1600" b="0" i="0" u="none" strike="noStrike">
                          <a:solidFill>
                            <a:schemeClr val="tx1"/>
                          </a:solidFill>
                          <a:effectLst/>
                          <a:latin typeface="Arial" panose="020B0604020202020204" pitchFamily="34" charset="0"/>
                          <a:cs typeface="Arial" panose="020B0604020202020204" pitchFamily="34" charset="0"/>
                        </a:rPr>
                        <a:t>255.904</a:t>
                      </a:r>
                    </a:p>
                  </a:txBody>
                  <a:tcPr marL="9525" marR="9525" marT="9525" marB="0" anchor="ctr">
                    <a:lnL>
                      <a:noFill/>
                    </a:lnL>
                    <a:lnR>
                      <a:noFill/>
                    </a:lnR>
                    <a:lnT>
                      <a:noFill/>
                    </a:lnT>
                    <a:lnB>
                      <a:noFill/>
                    </a:lnB>
                  </a:tcPr>
                </a:tc>
                <a:extLst>
                  <a:ext uri="{0D108BD9-81ED-4DB2-BD59-A6C34878D82A}">
                    <a16:rowId xmlns:a16="http://schemas.microsoft.com/office/drawing/2014/main" val="4258395315"/>
                  </a:ext>
                </a:extLst>
              </a:tr>
              <a:tr h="366166">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LM revertidas </a:t>
                      </a:r>
                      <a:r>
                        <a:rPr lang="es-CL" sz="1600" b="0" i="0" u="none" strike="noStrike" baseline="30000" dirty="0">
                          <a:solidFill>
                            <a:schemeClr val="tx1"/>
                          </a:solidFill>
                          <a:effectLst/>
                          <a:latin typeface="Arial" panose="020B0604020202020204" pitchFamily="34" charset="0"/>
                          <a:cs typeface="Arial" panose="020B0604020202020204" pitchFamily="34" charset="0"/>
                        </a:rPr>
                        <a:t>(2) (3)</a:t>
                      </a:r>
                      <a:endParaRPr lang="es-CL"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155.058</a:t>
                      </a:r>
                    </a:p>
                  </a:txBody>
                  <a:tcPr marL="9525" marR="9525" marT="9525" marB="0" anchor="ctr">
                    <a:lnL>
                      <a:noFill/>
                    </a:lnL>
                    <a:lnR>
                      <a:noFill/>
                    </a:lnR>
                    <a:lnT>
                      <a:noFill/>
                    </a:lnT>
                    <a:lnB>
                      <a:noFill/>
                    </a:lnB>
                  </a:tcPr>
                </a:tc>
                <a:extLst>
                  <a:ext uri="{0D108BD9-81ED-4DB2-BD59-A6C34878D82A}">
                    <a16:rowId xmlns:a16="http://schemas.microsoft.com/office/drawing/2014/main" val="3198008478"/>
                  </a:ext>
                </a:extLst>
              </a:tr>
              <a:tr h="338717">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LM revertidas / LM rechazadas y reducidas en primera instancia</a:t>
                      </a:r>
                    </a:p>
                  </a:txBody>
                  <a:tcPr marL="9525" marR="9525" marT="9525" marB="0" anchor="ctr">
                    <a:lnL>
                      <a:noFill/>
                    </a:lnL>
                    <a:lnR>
                      <a:noFill/>
                    </a:lnR>
                    <a:lnT>
                      <a:noFill/>
                    </a:lnT>
                    <a:lnB>
                      <a:noFill/>
                    </a:lnB>
                  </a:tcPr>
                </a:tc>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35,1%</a:t>
                      </a:r>
                    </a:p>
                  </a:txBody>
                  <a:tcPr marL="9525" marR="9525" marT="9525" marB="0" anchor="ctr">
                    <a:lnL>
                      <a:noFill/>
                    </a:lnL>
                    <a:lnR>
                      <a:noFill/>
                    </a:lnR>
                    <a:lnT>
                      <a:noFill/>
                    </a:lnT>
                    <a:lnB>
                      <a:noFill/>
                    </a:lnB>
                  </a:tcPr>
                </a:tc>
                <a:extLst>
                  <a:ext uri="{0D108BD9-81ED-4DB2-BD59-A6C34878D82A}">
                    <a16:rowId xmlns:a16="http://schemas.microsoft.com/office/drawing/2014/main" val="2556349683"/>
                  </a:ext>
                </a:extLst>
              </a:tr>
            </a:tbl>
          </a:graphicData>
        </a:graphic>
      </p:graphicFrame>
      <p:sp>
        <p:nvSpPr>
          <p:cNvPr id="17" name="45 Rectángulo">
            <a:extLst>
              <a:ext uri="{FF2B5EF4-FFF2-40B4-BE49-F238E27FC236}">
                <a16:creationId xmlns:a16="http://schemas.microsoft.com/office/drawing/2014/main" id="{2C8F78A7-C48D-D545-BDDF-22EB799E7AFF}"/>
              </a:ext>
            </a:extLst>
          </p:cNvPr>
          <p:cNvSpPr/>
          <p:nvPr/>
        </p:nvSpPr>
        <p:spPr>
          <a:xfrm>
            <a:off x="-252051" y="1173240"/>
            <a:ext cx="2523863" cy="2911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432582" bIns="0" numCol="1" spcCol="1270" anchor="t" anchorCtr="0">
            <a:noAutofit/>
          </a:bodyPr>
          <a:lstStyle/>
          <a:p>
            <a:pPr algn="r" defTabSz="1333500">
              <a:lnSpc>
                <a:spcPct val="90000"/>
              </a:lnSpc>
              <a:spcAft>
                <a:spcPct val="35000"/>
              </a:spcAft>
            </a:pPr>
            <a:r>
              <a:rPr lang="es-CL" sz="2100" b="1" dirty="0">
                <a:solidFill>
                  <a:schemeClr val="bg1"/>
                </a:solidFill>
                <a:latin typeface="Arial" panose="020B0604020202020204" pitchFamily="34" charset="0"/>
                <a:cs typeface="Arial" panose="020B0604020202020204" pitchFamily="34" charset="0"/>
              </a:rPr>
              <a:t>FONASA</a:t>
            </a:r>
          </a:p>
        </p:txBody>
      </p:sp>
      <p:sp>
        <p:nvSpPr>
          <p:cNvPr id="21" name="Redondear rectángulo de esquina del mismo lado 20">
            <a:extLst>
              <a:ext uri="{FF2B5EF4-FFF2-40B4-BE49-F238E27FC236}">
                <a16:creationId xmlns:a16="http://schemas.microsoft.com/office/drawing/2014/main" id="{F1A07B38-D3F7-E442-A8DD-A72143A78E04}"/>
              </a:ext>
            </a:extLst>
          </p:cNvPr>
          <p:cNvSpPr/>
          <p:nvPr/>
        </p:nvSpPr>
        <p:spPr>
          <a:xfrm rot="5400000">
            <a:off x="907721" y="2589026"/>
            <a:ext cx="648072" cy="2472036"/>
          </a:xfrm>
          <a:prstGeom prst="round2SameRect">
            <a:avLst>
              <a:gd name="adj1" fmla="val 32436"/>
              <a:gd name="adj2" fmla="val 0"/>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2" name="45 Rectángulo">
            <a:extLst>
              <a:ext uri="{FF2B5EF4-FFF2-40B4-BE49-F238E27FC236}">
                <a16:creationId xmlns:a16="http://schemas.microsoft.com/office/drawing/2014/main" id="{A08F4934-F520-9E4D-B3C8-E8060AF75B2F}"/>
              </a:ext>
            </a:extLst>
          </p:cNvPr>
          <p:cNvSpPr/>
          <p:nvPr/>
        </p:nvSpPr>
        <p:spPr>
          <a:xfrm>
            <a:off x="-396552" y="3679483"/>
            <a:ext cx="2523863" cy="2911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432582" bIns="0" numCol="1" spcCol="1270" anchor="t" anchorCtr="0">
            <a:noAutofit/>
          </a:bodyPr>
          <a:lstStyle/>
          <a:p>
            <a:pPr algn="r" defTabSz="1333500">
              <a:lnSpc>
                <a:spcPct val="90000"/>
              </a:lnSpc>
              <a:spcAft>
                <a:spcPct val="35000"/>
              </a:spcAft>
            </a:pPr>
            <a:r>
              <a:rPr lang="es-CL" sz="2100" b="1" dirty="0">
                <a:solidFill>
                  <a:schemeClr val="bg1"/>
                </a:solidFill>
                <a:latin typeface="Arial" panose="020B0604020202020204" pitchFamily="34" charset="0"/>
                <a:cs typeface="Arial" panose="020B0604020202020204" pitchFamily="34" charset="0"/>
              </a:rPr>
              <a:t>ISAPRE</a:t>
            </a:r>
          </a:p>
        </p:txBody>
      </p:sp>
      <p:cxnSp>
        <p:nvCxnSpPr>
          <p:cNvPr id="29" name="Conector recto 28">
            <a:extLst>
              <a:ext uri="{FF2B5EF4-FFF2-40B4-BE49-F238E27FC236}">
                <a16:creationId xmlns:a16="http://schemas.microsoft.com/office/drawing/2014/main" id="{28B002A0-7B58-E649-8410-E0780C286B5B}"/>
              </a:ext>
            </a:extLst>
          </p:cNvPr>
          <p:cNvCxnSpPr>
            <a:cxnSpLocks/>
          </p:cNvCxnSpPr>
          <p:nvPr/>
        </p:nvCxnSpPr>
        <p:spPr>
          <a:xfrm>
            <a:off x="7376462" y="980726"/>
            <a:ext cx="0" cy="2088233"/>
          </a:xfrm>
          <a:prstGeom prst="line">
            <a:avLst/>
          </a:prstGeom>
          <a:ln w="9525">
            <a:solidFill>
              <a:srgbClr val="0055D4"/>
            </a:solidFill>
          </a:ln>
          <a:effectLst/>
        </p:spPr>
        <p:style>
          <a:lnRef idx="2">
            <a:schemeClr val="accent1"/>
          </a:lnRef>
          <a:fillRef idx="0">
            <a:schemeClr val="accent1"/>
          </a:fillRef>
          <a:effectRef idx="1">
            <a:schemeClr val="accent1"/>
          </a:effectRef>
          <a:fontRef idx="minor">
            <a:schemeClr val="tx1"/>
          </a:fontRef>
        </p:style>
      </p:cxnSp>
      <p:sp>
        <p:nvSpPr>
          <p:cNvPr id="30" name="Redondear rectángulo de esquina del mismo lado 29">
            <a:extLst>
              <a:ext uri="{FF2B5EF4-FFF2-40B4-BE49-F238E27FC236}">
                <a16:creationId xmlns:a16="http://schemas.microsoft.com/office/drawing/2014/main" id="{369A7A69-7D8C-EE4D-B4A0-70A5BFDA6E95}"/>
              </a:ext>
            </a:extLst>
          </p:cNvPr>
          <p:cNvSpPr/>
          <p:nvPr/>
        </p:nvSpPr>
        <p:spPr>
          <a:xfrm rot="16200000">
            <a:off x="4854027" y="1180079"/>
            <a:ext cx="1750871" cy="6347369"/>
          </a:xfrm>
          <a:prstGeom prst="round2SameRect">
            <a:avLst>
              <a:gd name="adj1" fmla="val 8233"/>
              <a:gd name="adj2" fmla="val 0"/>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aphicFrame>
        <p:nvGraphicFramePr>
          <p:cNvPr id="31" name="Tabla 30">
            <a:extLst>
              <a:ext uri="{FF2B5EF4-FFF2-40B4-BE49-F238E27FC236}">
                <a16:creationId xmlns:a16="http://schemas.microsoft.com/office/drawing/2014/main" id="{DE787D10-3097-304B-B017-AA185987B87B}"/>
              </a:ext>
            </a:extLst>
          </p:cNvPr>
          <p:cNvGraphicFramePr>
            <a:graphicFrameLocks noGrp="1"/>
          </p:cNvGraphicFramePr>
          <p:nvPr>
            <p:extLst>
              <p:ext uri="{D42A27DB-BD31-4B8C-83A1-F6EECF244321}">
                <p14:modId xmlns:p14="http://schemas.microsoft.com/office/powerpoint/2010/main" val="1278936619"/>
              </p:ext>
            </p:extLst>
          </p:nvPr>
        </p:nvGraphicFramePr>
        <p:xfrm>
          <a:off x="2723932" y="3606272"/>
          <a:ext cx="6156854" cy="2082792"/>
        </p:xfrm>
        <a:graphic>
          <a:graphicData uri="http://schemas.openxmlformats.org/drawingml/2006/table">
            <a:tbl>
              <a:tblPr/>
              <a:tblGrid>
                <a:gridCol w="4863983">
                  <a:extLst>
                    <a:ext uri="{9D8B030D-6E8A-4147-A177-3AD203B41FA5}">
                      <a16:colId xmlns:a16="http://schemas.microsoft.com/office/drawing/2014/main" val="2291029527"/>
                    </a:ext>
                  </a:extLst>
                </a:gridCol>
                <a:gridCol w="1292871">
                  <a:extLst>
                    <a:ext uri="{9D8B030D-6E8A-4147-A177-3AD203B41FA5}">
                      <a16:colId xmlns:a16="http://schemas.microsoft.com/office/drawing/2014/main" val="3940870413"/>
                    </a:ext>
                  </a:extLst>
                </a:gridCol>
              </a:tblGrid>
              <a:tr h="304106">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LM tramitadas 2020</a:t>
                      </a:r>
                    </a:p>
                  </a:txBody>
                  <a:tcPr marL="9525" marR="9525" marT="9525" marB="0" anchor="ctr">
                    <a:lnL>
                      <a:noFill/>
                    </a:lnL>
                    <a:lnR>
                      <a:noFill/>
                    </a:lnR>
                    <a:lnT>
                      <a:noFill/>
                    </a:lnT>
                    <a:lnB>
                      <a:noFill/>
                    </a:lnB>
                  </a:tcPr>
                </a:tc>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1.338.666</a:t>
                      </a:r>
                    </a:p>
                  </a:txBody>
                  <a:tcPr marL="9525" marR="9525" marT="9525" marB="0" anchor="ctr">
                    <a:lnL>
                      <a:noFill/>
                    </a:lnL>
                    <a:lnR>
                      <a:noFill/>
                    </a:lnR>
                    <a:lnT>
                      <a:noFill/>
                    </a:lnT>
                    <a:lnB>
                      <a:noFill/>
                    </a:lnB>
                  </a:tcPr>
                </a:tc>
                <a:extLst>
                  <a:ext uri="{0D108BD9-81ED-4DB2-BD59-A6C34878D82A}">
                    <a16:rowId xmlns:a16="http://schemas.microsoft.com/office/drawing/2014/main" val="171497053"/>
                  </a:ext>
                </a:extLst>
              </a:tr>
              <a:tr h="361084">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LM rechazadas en primera instancia </a:t>
                      </a:r>
                      <a:r>
                        <a:rPr lang="es-CL" sz="1600" b="0" i="0" u="none" strike="noStrike" baseline="30000" dirty="0">
                          <a:solidFill>
                            <a:schemeClr val="tx1"/>
                          </a:solidFill>
                          <a:effectLst/>
                          <a:latin typeface="Arial" panose="020B0604020202020204" pitchFamily="34" charset="0"/>
                          <a:cs typeface="Arial" panose="020B0604020202020204" pitchFamily="34" charset="0"/>
                        </a:rPr>
                        <a:t>(1)</a:t>
                      </a:r>
                      <a:endParaRPr lang="es-CL"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269.524</a:t>
                      </a:r>
                    </a:p>
                  </a:txBody>
                  <a:tcPr marL="9525" marR="9525" marT="9525" marB="0" anchor="ctr">
                    <a:lnL>
                      <a:noFill/>
                    </a:lnL>
                    <a:lnR>
                      <a:noFill/>
                    </a:lnR>
                    <a:lnT>
                      <a:noFill/>
                    </a:lnT>
                    <a:lnB>
                      <a:noFill/>
                    </a:lnB>
                  </a:tcPr>
                </a:tc>
                <a:extLst>
                  <a:ext uri="{0D108BD9-81ED-4DB2-BD59-A6C34878D82A}">
                    <a16:rowId xmlns:a16="http://schemas.microsoft.com/office/drawing/2014/main" val="527281426"/>
                  </a:ext>
                </a:extLst>
              </a:tr>
              <a:tr h="337840">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LM revertidas </a:t>
                      </a:r>
                      <a:r>
                        <a:rPr lang="es-CL" sz="1600" b="0" i="0" u="none" strike="noStrike" baseline="30000" dirty="0">
                          <a:solidFill>
                            <a:schemeClr val="tx1"/>
                          </a:solidFill>
                          <a:effectLst/>
                          <a:latin typeface="Arial" panose="020B0604020202020204" pitchFamily="34" charset="0"/>
                          <a:cs typeface="Arial" panose="020B0604020202020204" pitchFamily="34" charset="0"/>
                        </a:rPr>
                        <a:t>(2) (3)</a:t>
                      </a:r>
                      <a:endParaRPr lang="es-CL"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224.743</a:t>
                      </a:r>
                    </a:p>
                  </a:txBody>
                  <a:tcPr marL="9525" marR="9525" marT="9525" marB="0" anchor="ctr">
                    <a:lnL>
                      <a:noFill/>
                    </a:lnL>
                    <a:lnR>
                      <a:noFill/>
                    </a:lnR>
                    <a:lnT>
                      <a:noFill/>
                    </a:lnT>
                    <a:lnB>
                      <a:noFill/>
                    </a:lnB>
                  </a:tcPr>
                </a:tc>
                <a:extLst>
                  <a:ext uri="{0D108BD9-81ED-4DB2-BD59-A6C34878D82A}">
                    <a16:rowId xmlns:a16="http://schemas.microsoft.com/office/drawing/2014/main" val="3756046720"/>
                  </a:ext>
                </a:extLst>
              </a:tr>
              <a:tr h="366166">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s-CL" sz="1600" b="0" i="0" u="none" strike="noStrike" dirty="0">
                          <a:solidFill>
                            <a:schemeClr val="tx1"/>
                          </a:solidFill>
                          <a:effectLst/>
                          <a:latin typeface="Arial" panose="020B0604020202020204" pitchFamily="34" charset="0"/>
                          <a:cs typeface="Arial" panose="020B0604020202020204" pitchFamily="34" charset="0"/>
                        </a:rPr>
                        <a:t>LM revertidas /LM rechazadas y reducidas en primera instancia</a:t>
                      </a:r>
                    </a:p>
                    <a:p>
                      <a:pPr algn="l" rtl="0" fontAlgn="ctr"/>
                      <a:endParaRPr lang="es-CL"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l" rtl="0" fontAlgn="ctr"/>
                      <a:r>
                        <a:rPr lang="es-CL" sz="1600" b="0" i="0" u="none" strike="noStrike" dirty="0">
                          <a:solidFill>
                            <a:schemeClr val="tx1"/>
                          </a:solidFill>
                          <a:effectLst/>
                          <a:latin typeface="Arial" panose="020B0604020202020204" pitchFamily="34" charset="0"/>
                          <a:cs typeface="Arial" panose="020B0604020202020204" pitchFamily="34" charset="0"/>
                        </a:rPr>
                        <a:t>54,2%</a:t>
                      </a:r>
                    </a:p>
                  </a:txBody>
                  <a:tcPr marL="9525" marR="9525" marT="9525" marB="0" anchor="ctr">
                    <a:lnL>
                      <a:noFill/>
                    </a:lnL>
                    <a:lnR>
                      <a:noFill/>
                    </a:lnR>
                    <a:lnT>
                      <a:noFill/>
                    </a:lnT>
                    <a:lnB>
                      <a:noFill/>
                    </a:lnB>
                  </a:tcPr>
                </a:tc>
                <a:extLst>
                  <a:ext uri="{0D108BD9-81ED-4DB2-BD59-A6C34878D82A}">
                    <a16:rowId xmlns:a16="http://schemas.microsoft.com/office/drawing/2014/main" val="3198008478"/>
                  </a:ext>
                </a:extLst>
              </a:tr>
              <a:tr h="338717">
                <a:tc>
                  <a:txBody>
                    <a:bodyPr/>
                    <a:lstStyle/>
                    <a:p>
                      <a:pPr algn="l" rtl="0" fontAlgn="ctr"/>
                      <a:endParaRPr lang="es-CL"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l" rtl="0" fontAlgn="ctr"/>
                      <a:endParaRPr lang="es-CL"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556349683"/>
                  </a:ext>
                </a:extLst>
              </a:tr>
            </a:tbl>
          </a:graphicData>
        </a:graphic>
      </p:graphicFrame>
      <p:cxnSp>
        <p:nvCxnSpPr>
          <p:cNvPr id="32" name="Conector recto 31">
            <a:extLst>
              <a:ext uri="{FF2B5EF4-FFF2-40B4-BE49-F238E27FC236}">
                <a16:creationId xmlns:a16="http://schemas.microsoft.com/office/drawing/2014/main" id="{6833A319-03D4-9249-A5CF-FA87266B4021}"/>
              </a:ext>
            </a:extLst>
          </p:cNvPr>
          <p:cNvCxnSpPr>
            <a:cxnSpLocks/>
          </p:cNvCxnSpPr>
          <p:nvPr/>
        </p:nvCxnSpPr>
        <p:spPr>
          <a:xfrm>
            <a:off x="7368618" y="3478328"/>
            <a:ext cx="0" cy="1750871"/>
          </a:xfrm>
          <a:prstGeom prst="line">
            <a:avLst/>
          </a:prstGeom>
          <a:ln w="9525">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6" name="Rectangle 5">
            <a:extLst>
              <a:ext uri="{FF2B5EF4-FFF2-40B4-BE49-F238E27FC236}">
                <a16:creationId xmlns:a16="http://schemas.microsoft.com/office/drawing/2014/main" id="{9D730741-2A61-634B-A82A-0D99446F257F}"/>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F4FCA6A6-4FAE-C745-B9B5-0E3B09E3C746}"/>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4" name="Rectángulo 23">
            <a:extLst>
              <a:ext uri="{FF2B5EF4-FFF2-40B4-BE49-F238E27FC236}">
                <a16:creationId xmlns:a16="http://schemas.microsoft.com/office/drawing/2014/main" id="{1B635FDD-D205-F24D-B424-6E30F1093A00}"/>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5" name="Rectangle 5">
            <a:extLst>
              <a:ext uri="{FF2B5EF4-FFF2-40B4-BE49-F238E27FC236}">
                <a16:creationId xmlns:a16="http://schemas.microsoft.com/office/drawing/2014/main" id="{44DBB95D-354B-384F-9B61-0A34AD70BA08}"/>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6" name="Elipse 25">
            <a:extLst>
              <a:ext uri="{FF2B5EF4-FFF2-40B4-BE49-F238E27FC236}">
                <a16:creationId xmlns:a16="http://schemas.microsoft.com/office/drawing/2014/main" id="{1A4F2812-F7D9-B34C-97B8-C97CEF6F1797}"/>
              </a:ext>
            </a:extLst>
          </p:cNvPr>
          <p:cNvSpPr/>
          <p:nvPr/>
        </p:nvSpPr>
        <p:spPr>
          <a:xfrm>
            <a:off x="1417274" y="1951404"/>
            <a:ext cx="1058434" cy="695593"/>
          </a:xfrm>
          <a:prstGeom prst="ellipse">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92838620-3395-4B4B-B882-54105F6D9976}"/>
              </a:ext>
            </a:extLst>
          </p:cNvPr>
          <p:cNvSpPr/>
          <p:nvPr/>
        </p:nvSpPr>
        <p:spPr>
          <a:xfrm>
            <a:off x="1470688" y="2058769"/>
            <a:ext cx="951607" cy="461665"/>
          </a:xfrm>
          <a:prstGeom prst="rect">
            <a:avLst/>
          </a:prstGeom>
        </p:spPr>
        <p:txBody>
          <a:bodyPr wrap="square">
            <a:spAutoFit/>
          </a:bodyPr>
          <a:lstStyle/>
          <a:p>
            <a:pPr algn="ctr" fontAlgn="ctr"/>
            <a:r>
              <a:rPr lang="es-CL" sz="2400" b="1" dirty="0">
                <a:solidFill>
                  <a:schemeClr val="bg1"/>
                </a:solidFill>
                <a:cs typeface="Arial" panose="020B0604020202020204" pitchFamily="34" charset="0"/>
              </a:rPr>
              <a:t>8,1%</a:t>
            </a:r>
          </a:p>
        </p:txBody>
      </p:sp>
      <p:sp>
        <p:nvSpPr>
          <p:cNvPr id="28" name="Rectángulo 27">
            <a:extLst>
              <a:ext uri="{FF2B5EF4-FFF2-40B4-BE49-F238E27FC236}">
                <a16:creationId xmlns:a16="http://schemas.microsoft.com/office/drawing/2014/main" id="{72576695-F703-5040-B58E-DF751CCC6565}"/>
              </a:ext>
            </a:extLst>
          </p:cNvPr>
          <p:cNvSpPr/>
          <p:nvPr/>
        </p:nvSpPr>
        <p:spPr>
          <a:xfrm>
            <a:off x="1414030" y="4580192"/>
            <a:ext cx="1064925" cy="461665"/>
          </a:xfrm>
          <a:prstGeom prst="rect">
            <a:avLst/>
          </a:prstGeom>
        </p:spPr>
        <p:txBody>
          <a:bodyPr wrap="square">
            <a:spAutoFit/>
          </a:bodyPr>
          <a:lstStyle/>
          <a:p>
            <a:pPr algn="ctr" fontAlgn="ctr"/>
            <a:r>
              <a:rPr lang="es-CL" sz="2400" b="1" dirty="0">
                <a:solidFill>
                  <a:schemeClr val="bg1"/>
                </a:solidFill>
                <a:cs typeface="Arial" panose="020B0604020202020204" pitchFamily="34" charset="0"/>
              </a:rPr>
              <a:t>20,1%</a:t>
            </a:r>
          </a:p>
        </p:txBody>
      </p:sp>
      <p:sp>
        <p:nvSpPr>
          <p:cNvPr id="33" name="Flecha abajo 32">
            <a:extLst>
              <a:ext uri="{FF2B5EF4-FFF2-40B4-BE49-F238E27FC236}">
                <a16:creationId xmlns:a16="http://schemas.microsoft.com/office/drawing/2014/main" id="{13736FFE-8DCD-3340-8C22-4DE8FD1D955F}"/>
              </a:ext>
            </a:extLst>
          </p:cNvPr>
          <p:cNvSpPr/>
          <p:nvPr/>
        </p:nvSpPr>
        <p:spPr>
          <a:xfrm>
            <a:off x="1719353" y="1541593"/>
            <a:ext cx="438409" cy="375239"/>
          </a:xfrm>
          <a:prstGeom prst="downArrow">
            <a:avLst>
              <a:gd name="adj1" fmla="val 50000"/>
              <a:gd name="adj2" fmla="val 58626"/>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3000377F-A86F-A047-8166-A7DB331EF087}"/>
              </a:ext>
            </a:extLst>
          </p:cNvPr>
          <p:cNvSpPr/>
          <p:nvPr/>
        </p:nvSpPr>
        <p:spPr>
          <a:xfrm>
            <a:off x="-296243" y="2056538"/>
            <a:ext cx="1740224" cy="492443"/>
          </a:xfrm>
          <a:prstGeom prst="rect">
            <a:avLst/>
          </a:prstGeom>
        </p:spPr>
        <p:txBody>
          <a:bodyPr wrap="square">
            <a:spAutoFit/>
          </a:bodyPr>
          <a:lstStyle/>
          <a:p>
            <a:pPr algn="r"/>
            <a:r>
              <a:rPr lang="es-CL" sz="1300" dirty="0"/>
              <a:t>LM rechazadas/</a:t>
            </a:r>
          </a:p>
          <a:p>
            <a:pPr algn="r"/>
            <a:r>
              <a:rPr lang="es-CL" sz="1300" dirty="0"/>
              <a:t>LM tramitadas</a:t>
            </a:r>
          </a:p>
        </p:txBody>
      </p:sp>
      <p:sp>
        <p:nvSpPr>
          <p:cNvPr id="35" name="Flecha abajo 34">
            <a:extLst>
              <a:ext uri="{FF2B5EF4-FFF2-40B4-BE49-F238E27FC236}">
                <a16:creationId xmlns:a16="http://schemas.microsoft.com/office/drawing/2014/main" id="{FDF4C181-178C-4041-BE89-AD8B3BC365AA}"/>
              </a:ext>
            </a:extLst>
          </p:cNvPr>
          <p:cNvSpPr/>
          <p:nvPr/>
        </p:nvSpPr>
        <p:spPr>
          <a:xfrm>
            <a:off x="1719353" y="4059807"/>
            <a:ext cx="438409" cy="375239"/>
          </a:xfrm>
          <a:prstGeom prst="downArrow">
            <a:avLst>
              <a:gd name="adj1" fmla="val 50000"/>
              <a:gd name="adj2" fmla="val 58626"/>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9" name="Rectángulo 38">
            <a:extLst>
              <a:ext uri="{FF2B5EF4-FFF2-40B4-BE49-F238E27FC236}">
                <a16:creationId xmlns:a16="http://schemas.microsoft.com/office/drawing/2014/main" id="{51FFFE7D-6E18-8D48-A679-8ACB70EFF34E}"/>
              </a:ext>
            </a:extLst>
          </p:cNvPr>
          <p:cNvSpPr/>
          <p:nvPr/>
        </p:nvSpPr>
        <p:spPr>
          <a:xfrm>
            <a:off x="-348784" y="4658634"/>
            <a:ext cx="1740224" cy="492443"/>
          </a:xfrm>
          <a:prstGeom prst="rect">
            <a:avLst/>
          </a:prstGeom>
        </p:spPr>
        <p:txBody>
          <a:bodyPr wrap="square">
            <a:spAutoFit/>
          </a:bodyPr>
          <a:lstStyle/>
          <a:p>
            <a:pPr algn="r"/>
            <a:r>
              <a:rPr lang="es-CL" sz="1300" dirty="0"/>
              <a:t>LM rechazadas/</a:t>
            </a:r>
          </a:p>
          <a:p>
            <a:pPr algn="r"/>
            <a:r>
              <a:rPr lang="es-CL" sz="1300" dirty="0"/>
              <a:t>LM tramitadas</a:t>
            </a:r>
          </a:p>
        </p:txBody>
      </p:sp>
    </p:spTree>
    <p:extLst>
      <p:ext uri="{BB962C8B-B14F-4D97-AF65-F5344CB8AC3E}">
        <p14:creationId xmlns:p14="http://schemas.microsoft.com/office/powerpoint/2010/main" val="3431250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FD2FBA00-25B6-534B-AC0A-C5A863482F4E}"/>
              </a:ext>
            </a:extLst>
          </p:cNvPr>
          <p:cNvCxnSpPr>
            <a:cxnSpLocks/>
          </p:cNvCxnSpPr>
          <p:nvPr/>
        </p:nvCxnSpPr>
        <p:spPr>
          <a:xfrm>
            <a:off x="4805076" y="2761614"/>
            <a:ext cx="0" cy="2746889"/>
          </a:xfrm>
          <a:prstGeom prst="line">
            <a:avLst/>
          </a:prstGeom>
          <a:ln w="9525">
            <a:solidFill>
              <a:srgbClr val="0055D4"/>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EFC4300-BAFD-A849-AD1B-AE93FB03BC8D}"/>
              </a:ext>
            </a:extLst>
          </p:cNvPr>
          <p:cNvCxnSpPr>
            <a:cxnSpLocks/>
          </p:cNvCxnSpPr>
          <p:nvPr/>
        </p:nvCxnSpPr>
        <p:spPr>
          <a:xfrm>
            <a:off x="6245236" y="2761614"/>
            <a:ext cx="0" cy="2746889"/>
          </a:xfrm>
          <a:prstGeom prst="line">
            <a:avLst/>
          </a:prstGeom>
          <a:ln w="9525">
            <a:solidFill>
              <a:srgbClr val="0055D4"/>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7D22EF9A-D0D6-CA4D-BE54-1A4E8FC1BE61}"/>
              </a:ext>
            </a:extLst>
          </p:cNvPr>
          <p:cNvCxnSpPr>
            <a:cxnSpLocks/>
          </p:cNvCxnSpPr>
          <p:nvPr/>
        </p:nvCxnSpPr>
        <p:spPr>
          <a:xfrm>
            <a:off x="7541380" y="2761614"/>
            <a:ext cx="0" cy="2746889"/>
          </a:xfrm>
          <a:prstGeom prst="line">
            <a:avLst/>
          </a:prstGeom>
          <a:ln w="9525">
            <a:solidFill>
              <a:srgbClr val="0055D4"/>
            </a:solidFill>
          </a:ln>
          <a:effectLst/>
        </p:spPr>
        <p:style>
          <a:lnRef idx="2">
            <a:schemeClr val="accent1"/>
          </a:lnRef>
          <a:fillRef idx="0">
            <a:schemeClr val="accent1"/>
          </a:fillRef>
          <a:effectRef idx="1">
            <a:schemeClr val="accent1"/>
          </a:effectRef>
          <a:fontRef idx="minor">
            <a:schemeClr val="tx1"/>
          </a:fontRef>
        </p:style>
      </p:cxnSp>
      <p:sp>
        <p:nvSpPr>
          <p:cNvPr id="15" name="Redondear rectángulo de esquina del mismo lado 14">
            <a:extLst>
              <a:ext uri="{FF2B5EF4-FFF2-40B4-BE49-F238E27FC236}">
                <a16:creationId xmlns:a16="http://schemas.microsoft.com/office/drawing/2014/main" id="{694D117A-BBBC-E84B-A1EE-D3C58A0ED975}"/>
              </a:ext>
            </a:extLst>
          </p:cNvPr>
          <p:cNvSpPr/>
          <p:nvPr/>
        </p:nvSpPr>
        <p:spPr>
          <a:xfrm>
            <a:off x="1259633" y="2221115"/>
            <a:ext cx="7433875" cy="3287388"/>
          </a:xfrm>
          <a:prstGeom prst="round2SameRect">
            <a:avLst>
              <a:gd name="adj1" fmla="val 8765"/>
              <a:gd name="adj2" fmla="val 0"/>
            </a:avLst>
          </a:prstGeom>
          <a:noFill/>
          <a:ln>
            <a:solidFill>
              <a:srgbClr val="0055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 name="2 Marcador de contenido"/>
          <p:cNvSpPr>
            <a:spLocks noGrp="1"/>
          </p:cNvSpPr>
          <p:nvPr>
            <p:ph idx="1"/>
          </p:nvPr>
        </p:nvSpPr>
        <p:spPr>
          <a:xfrm>
            <a:off x="3932" y="1097261"/>
            <a:ext cx="9140068" cy="672399"/>
          </a:xfrm>
        </p:spPr>
        <p:txBody>
          <a:bodyPr/>
          <a:lstStyle/>
          <a:p>
            <a:pPr marL="0" indent="0" algn="ctr">
              <a:buNone/>
            </a:pPr>
            <a:r>
              <a:rPr lang="es-CL" sz="1600" dirty="0">
                <a:latin typeface="Arial" panose="020B0604020202020204" pitchFamily="34" charset="0"/>
                <a:cs typeface="Arial" panose="020B0604020202020204" pitchFamily="34" charset="0"/>
              </a:rPr>
              <a:t>Número y % de LM reclamadas, acogidas y no acogidas ante la SUSESO 2020</a:t>
            </a:r>
          </a:p>
        </p:txBody>
      </p:sp>
      <p:sp>
        <p:nvSpPr>
          <p:cNvPr id="13" name="1 CuadroTexto">
            <a:extLst>
              <a:ext uri="{FF2B5EF4-FFF2-40B4-BE49-F238E27FC236}">
                <a16:creationId xmlns:a16="http://schemas.microsoft.com/office/drawing/2014/main" id="{479FF93E-135C-2442-B8B3-1077F38A6A02}"/>
              </a:ext>
            </a:extLst>
          </p:cNvPr>
          <p:cNvSpPr txBox="1"/>
          <p:nvPr/>
        </p:nvSpPr>
        <p:spPr>
          <a:xfrm>
            <a:off x="150700" y="6325825"/>
            <a:ext cx="5598368" cy="2573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600" indent="-228600">
              <a:buAutoNum type="arabicParenBoth"/>
            </a:pPr>
            <a:r>
              <a:rPr lang="es-CL" sz="900" i="1" dirty="0">
                <a:latin typeface="Arial" panose="020B0604020202020204" pitchFamily="34" charset="0"/>
                <a:cs typeface="Arial" panose="020B0604020202020204" pitchFamily="34" charset="0"/>
              </a:rPr>
              <a:t>Reclamaciones ingresadas durante el año 2020 de licencias médicas de origen común.</a:t>
            </a:r>
          </a:p>
        </p:txBody>
      </p:sp>
      <p:graphicFrame>
        <p:nvGraphicFramePr>
          <p:cNvPr id="12" name="Tabla 11">
            <a:extLst>
              <a:ext uri="{FF2B5EF4-FFF2-40B4-BE49-F238E27FC236}">
                <a16:creationId xmlns:a16="http://schemas.microsoft.com/office/drawing/2014/main" id="{A7F95FCA-FE99-8D43-9846-579C8B182F15}"/>
              </a:ext>
            </a:extLst>
          </p:cNvPr>
          <p:cNvGraphicFramePr>
            <a:graphicFrameLocks noGrp="1"/>
          </p:cNvGraphicFramePr>
          <p:nvPr>
            <p:extLst>
              <p:ext uri="{D42A27DB-BD31-4B8C-83A1-F6EECF244321}">
                <p14:modId xmlns:p14="http://schemas.microsoft.com/office/powerpoint/2010/main" val="1767054550"/>
              </p:ext>
            </p:extLst>
          </p:nvPr>
        </p:nvGraphicFramePr>
        <p:xfrm>
          <a:off x="1276684" y="2113542"/>
          <a:ext cx="7416825" cy="3278101"/>
        </p:xfrm>
        <a:graphic>
          <a:graphicData uri="http://schemas.openxmlformats.org/drawingml/2006/table">
            <a:tbl>
              <a:tblPr/>
              <a:tblGrid>
                <a:gridCol w="3312368">
                  <a:extLst>
                    <a:ext uri="{9D8B030D-6E8A-4147-A177-3AD203B41FA5}">
                      <a16:colId xmlns:a16="http://schemas.microsoft.com/office/drawing/2014/main" val="2913879606"/>
                    </a:ext>
                  </a:extLst>
                </a:gridCol>
                <a:gridCol w="1658845">
                  <a:extLst>
                    <a:ext uri="{9D8B030D-6E8A-4147-A177-3AD203B41FA5}">
                      <a16:colId xmlns:a16="http://schemas.microsoft.com/office/drawing/2014/main" val="1583311861"/>
                    </a:ext>
                  </a:extLst>
                </a:gridCol>
                <a:gridCol w="1258920">
                  <a:extLst>
                    <a:ext uri="{9D8B030D-6E8A-4147-A177-3AD203B41FA5}">
                      <a16:colId xmlns:a16="http://schemas.microsoft.com/office/drawing/2014/main" val="2239588550"/>
                    </a:ext>
                  </a:extLst>
                </a:gridCol>
                <a:gridCol w="1186692">
                  <a:extLst>
                    <a:ext uri="{9D8B030D-6E8A-4147-A177-3AD203B41FA5}">
                      <a16:colId xmlns:a16="http://schemas.microsoft.com/office/drawing/2014/main" val="3679358106"/>
                    </a:ext>
                  </a:extLst>
                </a:gridCol>
              </a:tblGrid>
              <a:tr h="648072">
                <a:tc gridSpan="4">
                  <a:txBody>
                    <a:bodyPr/>
                    <a:lstStyle/>
                    <a:p>
                      <a:pPr algn="ctr" rtl="0" fontAlgn="b"/>
                      <a:r>
                        <a:rPr lang="es-CL" sz="2400" b="1" i="0" u="none" strike="noStrike" dirty="0">
                          <a:solidFill>
                            <a:srgbClr val="FF8F00"/>
                          </a:solidFill>
                          <a:effectLst/>
                          <a:latin typeface="Arial" panose="020B0604020202020204" pitchFamily="34" charset="0"/>
                          <a:cs typeface="Arial" panose="020B0604020202020204" pitchFamily="34" charset="0"/>
                        </a:rPr>
                        <a:t>SUSESO</a:t>
                      </a:r>
                    </a:p>
                  </a:txBody>
                  <a:tcPr marL="9525" marR="9525" marT="9525" marB="0" anchor="b">
                    <a:lnL>
                      <a:noFill/>
                    </a:lnL>
                    <a:lnR>
                      <a:noFill/>
                    </a:lnR>
                    <a:lnT>
                      <a:noFill/>
                    </a:lnT>
                    <a:lnB w="12700" cap="flat" cmpd="sng" algn="ctr">
                      <a:solidFill>
                        <a:srgbClr val="244062"/>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325720679"/>
                  </a:ext>
                </a:extLst>
              </a:tr>
              <a:tr h="513678">
                <a:tc>
                  <a:txBody>
                    <a:bodyPr/>
                    <a:lstStyle/>
                    <a:p>
                      <a:pPr algn="l" fontAlgn="b"/>
                      <a:endParaRPr lang="es-CL"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244062"/>
                      </a:solidFill>
                      <a:prstDash val="solid"/>
                      <a:round/>
                      <a:headEnd type="none" w="med" len="med"/>
                      <a:tailEnd type="none" w="med" len="med"/>
                    </a:lnT>
                    <a:lnB>
                      <a:noFill/>
                    </a:lnB>
                  </a:tcPr>
                </a:tc>
                <a:tc>
                  <a:txBody>
                    <a:bodyPr/>
                    <a:lstStyle/>
                    <a:p>
                      <a:pPr algn="ctr" rtl="0" fontAlgn="b"/>
                      <a:r>
                        <a:rPr lang="es-CL" sz="2000" b="0" i="0" u="none" strike="noStrike" dirty="0">
                          <a:solidFill>
                            <a:schemeClr val="tx1"/>
                          </a:solidFill>
                          <a:effectLst/>
                          <a:latin typeface="Arial" panose="020B0604020202020204" pitchFamily="34" charset="0"/>
                          <a:cs typeface="Arial" panose="020B0604020202020204" pitchFamily="34" charset="0"/>
                        </a:rPr>
                        <a:t>FONASA</a:t>
                      </a:r>
                    </a:p>
                  </a:txBody>
                  <a:tcPr marL="9525" marR="9525" marT="9525" marB="0" anchor="b">
                    <a:lnL>
                      <a:noFill/>
                    </a:lnL>
                    <a:lnR>
                      <a:noFill/>
                    </a:lnR>
                    <a:lnT w="12700" cap="flat" cmpd="sng" algn="ctr">
                      <a:solidFill>
                        <a:srgbClr val="244062"/>
                      </a:solidFill>
                      <a:prstDash val="solid"/>
                      <a:round/>
                      <a:headEnd type="none" w="med" len="med"/>
                      <a:tailEnd type="none" w="med" len="med"/>
                    </a:lnT>
                    <a:lnB>
                      <a:noFill/>
                    </a:lnB>
                  </a:tcPr>
                </a:tc>
                <a:tc>
                  <a:txBody>
                    <a:bodyPr/>
                    <a:lstStyle/>
                    <a:p>
                      <a:pPr algn="ctr" rtl="0" fontAlgn="b"/>
                      <a:r>
                        <a:rPr lang="es-CL" sz="2000" b="0" i="0" u="none" strike="noStrike" dirty="0">
                          <a:solidFill>
                            <a:schemeClr val="tx1"/>
                          </a:solidFill>
                          <a:effectLst/>
                          <a:latin typeface="Arial" panose="020B0604020202020204" pitchFamily="34" charset="0"/>
                          <a:cs typeface="Arial" panose="020B0604020202020204" pitchFamily="34" charset="0"/>
                        </a:rPr>
                        <a:t>ISAPRE</a:t>
                      </a:r>
                    </a:p>
                  </a:txBody>
                  <a:tcPr marL="9525" marR="9525" marT="9525" marB="0" anchor="b">
                    <a:lnL>
                      <a:noFill/>
                    </a:lnL>
                    <a:lnR>
                      <a:noFill/>
                    </a:lnR>
                    <a:lnT w="12700" cap="flat" cmpd="sng" algn="ctr">
                      <a:solidFill>
                        <a:srgbClr val="244062"/>
                      </a:solidFill>
                      <a:prstDash val="solid"/>
                      <a:round/>
                      <a:headEnd type="none" w="med" len="med"/>
                      <a:tailEnd type="none" w="med" len="med"/>
                    </a:lnT>
                    <a:lnB>
                      <a:noFill/>
                    </a:lnB>
                  </a:tcPr>
                </a:tc>
                <a:tc>
                  <a:txBody>
                    <a:bodyPr/>
                    <a:lstStyle/>
                    <a:p>
                      <a:pPr algn="ctr" rtl="0" fontAlgn="b"/>
                      <a:r>
                        <a:rPr lang="es-CL" sz="2000" b="0" i="0" u="none" strike="noStrike" dirty="0">
                          <a:solidFill>
                            <a:schemeClr val="tx1"/>
                          </a:solidFill>
                          <a:effectLst/>
                          <a:latin typeface="Arial" panose="020B0604020202020204" pitchFamily="34" charset="0"/>
                          <a:cs typeface="Arial" panose="020B0604020202020204" pitchFamily="34" charset="0"/>
                        </a:rPr>
                        <a:t>TOTAL</a:t>
                      </a:r>
                    </a:p>
                  </a:txBody>
                  <a:tcPr marL="9525" marR="9525" marT="9525" marB="0" anchor="b">
                    <a:lnL>
                      <a:noFill/>
                    </a:lnL>
                    <a:lnR>
                      <a:noFill/>
                    </a:lnR>
                    <a:lnT w="12700" cap="flat" cmpd="sng" algn="ctr">
                      <a:solidFill>
                        <a:srgbClr val="244062"/>
                      </a:solidFill>
                      <a:prstDash val="solid"/>
                      <a:round/>
                      <a:headEnd type="none" w="med" len="med"/>
                      <a:tailEnd type="none" w="med" len="med"/>
                    </a:lnT>
                    <a:lnB>
                      <a:noFill/>
                    </a:lnB>
                  </a:tcPr>
                </a:tc>
                <a:extLst>
                  <a:ext uri="{0D108BD9-81ED-4DB2-BD59-A6C34878D82A}">
                    <a16:rowId xmlns:a16="http://schemas.microsoft.com/office/drawing/2014/main" val="325671631"/>
                  </a:ext>
                </a:extLst>
              </a:tr>
              <a:tr h="575317">
                <a:tc>
                  <a:txBody>
                    <a:bodyPr/>
                    <a:lstStyle/>
                    <a:p>
                      <a:pPr algn="r" rtl="0" fontAlgn="ctr"/>
                      <a:r>
                        <a:rPr lang="es-CL" sz="1800" b="0" i="0" u="none" strike="noStrike" dirty="0">
                          <a:solidFill>
                            <a:schemeClr val="tx1"/>
                          </a:solidFill>
                          <a:effectLst/>
                          <a:latin typeface="Arial" panose="020B0604020202020204" pitchFamily="34" charset="0"/>
                          <a:cs typeface="Arial" panose="020B0604020202020204" pitchFamily="34" charset="0"/>
                        </a:rPr>
                        <a:t>LM reclamadas 2020 </a:t>
                      </a:r>
                      <a:r>
                        <a:rPr lang="es-CL" sz="1800" b="0" i="0" u="none" strike="noStrike" baseline="30000" dirty="0">
                          <a:solidFill>
                            <a:schemeClr val="tx1"/>
                          </a:solidFill>
                          <a:effectLst/>
                          <a:latin typeface="Arial" panose="020B0604020202020204" pitchFamily="34" charset="0"/>
                          <a:cs typeface="Arial" panose="020B0604020202020204" pitchFamily="34" charset="0"/>
                        </a:rPr>
                        <a:t>(1)</a:t>
                      </a:r>
                      <a:endParaRPr lang="es-CL"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rtl="0" fontAlgn="ctr"/>
                      <a:r>
                        <a:rPr lang="es-CL" sz="1800" b="0" i="0" u="none" strike="noStrike" dirty="0">
                          <a:solidFill>
                            <a:schemeClr val="tx1"/>
                          </a:solidFill>
                          <a:effectLst/>
                          <a:latin typeface="Arial" panose="020B0604020202020204" pitchFamily="34" charset="0"/>
                          <a:cs typeface="Arial" panose="020B0604020202020204" pitchFamily="34" charset="0"/>
                        </a:rPr>
                        <a:t>91.594</a:t>
                      </a:r>
                    </a:p>
                  </a:txBody>
                  <a:tcPr marL="9525" marR="9525" marT="9525" marB="0" anchor="ctr">
                    <a:lnL>
                      <a:noFill/>
                    </a:lnL>
                    <a:lnR>
                      <a:noFill/>
                    </a:lnR>
                    <a:lnT>
                      <a:noFill/>
                    </a:lnT>
                    <a:lnB>
                      <a:noFill/>
                    </a:lnB>
                  </a:tcPr>
                </a:tc>
                <a:tc>
                  <a:txBody>
                    <a:bodyPr/>
                    <a:lstStyle/>
                    <a:p>
                      <a:pPr algn="ctr" rtl="0" fontAlgn="ctr"/>
                      <a:r>
                        <a:rPr lang="es-CL" sz="1800" b="0" i="0" u="none" strike="noStrike" dirty="0">
                          <a:solidFill>
                            <a:schemeClr val="tx1"/>
                          </a:solidFill>
                          <a:effectLst/>
                          <a:latin typeface="Arial" panose="020B0604020202020204" pitchFamily="34" charset="0"/>
                          <a:cs typeface="Arial" panose="020B0604020202020204" pitchFamily="34" charset="0"/>
                        </a:rPr>
                        <a:t>24.109</a:t>
                      </a:r>
                    </a:p>
                  </a:txBody>
                  <a:tcPr marL="9525" marR="9525" marT="9525" marB="0" anchor="ctr">
                    <a:lnL>
                      <a:noFill/>
                    </a:lnL>
                    <a:lnR>
                      <a:noFill/>
                    </a:lnR>
                    <a:lnT>
                      <a:noFill/>
                    </a:lnT>
                    <a:lnB>
                      <a:noFill/>
                    </a:lnB>
                  </a:tcPr>
                </a:tc>
                <a:tc>
                  <a:txBody>
                    <a:bodyPr/>
                    <a:lstStyle/>
                    <a:p>
                      <a:pPr algn="ctr" rtl="0" fontAlgn="ctr"/>
                      <a:r>
                        <a:rPr lang="es-CL" sz="1800" b="0" i="0" u="none" strike="noStrike" dirty="0">
                          <a:solidFill>
                            <a:schemeClr val="tx1"/>
                          </a:solidFill>
                          <a:effectLst/>
                          <a:latin typeface="Arial" panose="020B0604020202020204" pitchFamily="34" charset="0"/>
                          <a:cs typeface="Arial" panose="020B0604020202020204" pitchFamily="34" charset="0"/>
                        </a:rPr>
                        <a:t>115.703</a:t>
                      </a:r>
                    </a:p>
                  </a:txBody>
                  <a:tcPr marL="9525" marR="9525" marT="9525" marB="0" anchor="ctr">
                    <a:lnL>
                      <a:noFill/>
                    </a:lnL>
                    <a:lnR>
                      <a:noFill/>
                    </a:lnR>
                    <a:lnT>
                      <a:noFill/>
                    </a:lnT>
                    <a:lnB>
                      <a:noFill/>
                    </a:lnB>
                  </a:tcPr>
                </a:tc>
                <a:extLst>
                  <a:ext uri="{0D108BD9-81ED-4DB2-BD59-A6C34878D82A}">
                    <a16:rowId xmlns:a16="http://schemas.microsoft.com/office/drawing/2014/main" val="1298263070"/>
                  </a:ext>
                </a:extLst>
              </a:tr>
              <a:tr h="513678">
                <a:tc>
                  <a:txBody>
                    <a:bodyPr/>
                    <a:lstStyle/>
                    <a:p>
                      <a:pPr algn="r" rtl="0" fontAlgn="ctr"/>
                      <a:r>
                        <a:rPr lang="es-CL" sz="1800" b="0" i="0" u="none" strike="noStrike" dirty="0">
                          <a:solidFill>
                            <a:schemeClr val="tx1"/>
                          </a:solidFill>
                          <a:effectLst/>
                          <a:latin typeface="Arial" panose="020B0604020202020204" pitchFamily="34" charset="0"/>
                          <a:cs typeface="Arial" panose="020B0604020202020204" pitchFamily="34" charset="0"/>
                        </a:rPr>
                        <a:t>Acogidas</a:t>
                      </a:r>
                    </a:p>
                  </a:txBody>
                  <a:tcPr marL="9525" marR="9525" marT="9525" marB="0" anchor="ctr">
                    <a:lnL>
                      <a:noFill/>
                    </a:lnL>
                    <a:lnR>
                      <a:noFill/>
                    </a:lnR>
                    <a:lnT>
                      <a:noFill/>
                    </a:lnT>
                    <a:lnB>
                      <a:noFill/>
                    </a:lnB>
                  </a:tcPr>
                </a:tc>
                <a:tc>
                  <a:txBody>
                    <a:bodyPr/>
                    <a:lstStyle/>
                    <a:p>
                      <a:pPr algn="ctr" rtl="0" fontAlgn="ctr"/>
                      <a:r>
                        <a:rPr lang="es-CL" sz="1800" b="0" i="0" u="none" strike="noStrike" dirty="0">
                          <a:solidFill>
                            <a:schemeClr val="tx1"/>
                          </a:solidFill>
                          <a:effectLst/>
                          <a:latin typeface="Arial" panose="020B0604020202020204" pitchFamily="34" charset="0"/>
                          <a:cs typeface="Arial" panose="020B0604020202020204" pitchFamily="34" charset="0"/>
                        </a:rPr>
                        <a:t>34.256</a:t>
                      </a:r>
                    </a:p>
                  </a:txBody>
                  <a:tcPr marL="9525" marR="9525" marT="9525" marB="0" anchor="ctr">
                    <a:lnL>
                      <a:noFill/>
                    </a:lnL>
                    <a:lnR>
                      <a:noFill/>
                    </a:lnR>
                    <a:lnT>
                      <a:noFill/>
                    </a:lnT>
                    <a:lnB>
                      <a:noFill/>
                    </a:lnB>
                  </a:tcPr>
                </a:tc>
                <a:tc>
                  <a:txBody>
                    <a:bodyPr/>
                    <a:lstStyle/>
                    <a:p>
                      <a:pPr algn="ctr" rtl="0" fontAlgn="ctr"/>
                      <a:r>
                        <a:rPr lang="es-CL" sz="1800" b="0" i="0" u="none" strike="noStrike" dirty="0">
                          <a:solidFill>
                            <a:schemeClr val="tx1"/>
                          </a:solidFill>
                          <a:effectLst/>
                          <a:latin typeface="Arial" panose="020B0604020202020204" pitchFamily="34" charset="0"/>
                          <a:cs typeface="Arial" panose="020B0604020202020204" pitchFamily="34" charset="0"/>
                        </a:rPr>
                        <a:t>11.225</a:t>
                      </a:r>
                    </a:p>
                  </a:txBody>
                  <a:tcPr marL="9525" marR="9525" marT="9525" marB="0" anchor="ctr">
                    <a:lnL>
                      <a:noFill/>
                    </a:lnL>
                    <a:lnR>
                      <a:noFill/>
                    </a:lnR>
                    <a:lnT>
                      <a:noFill/>
                    </a:lnT>
                    <a:lnB>
                      <a:noFill/>
                    </a:lnB>
                  </a:tcPr>
                </a:tc>
                <a:tc>
                  <a:txBody>
                    <a:bodyPr/>
                    <a:lstStyle/>
                    <a:p>
                      <a:pPr algn="ctr" rtl="0" fontAlgn="ctr"/>
                      <a:r>
                        <a:rPr lang="es-CL" sz="1800" b="0" i="0" u="none" strike="noStrike" dirty="0">
                          <a:solidFill>
                            <a:schemeClr val="tx1"/>
                          </a:solidFill>
                          <a:effectLst/>
                          <a:latin typeface="Arial" panose="020B0604020202020204" pitchFamily="34" charset="0"/>
                          <a:cs typeface="Arial" panose="020B0604020202020204" pitchFamily="34" charset="0"/>
                        </a:rPr>
                        <a:t>45.481</a:t>
                      </a:r>
                    </a:p>
                  </a:txBody>
                  <a:tcPr marL="9525" marR="9525" marT="9525" marB="0" anchor="ctr">
                    <a:lnL>
                      <a:noFill/>
                    </a:lnL>
                    <a:lnR>
                      <a:noFill/>
                    </a:lnR>
                    <a:lnT>
                      <a:noFill/>
                    </a:lnT>
                    <a:lnB>
                      <a:noFill/>
                    </a:lnB>
                  </a:tcPr>
                </a:tc>
                <a:extLst>
                  <a:ext uri="{0D108BD9-81ED-4DB2-BD59-A6C34878D82A}">
                    <a16:rowId xmlns:a16="http://schemas.microsoft.com/office/drawing/2014/main" val="2418481833"/>
                  </a:ext>
                </a:extLst>
              </a:tr>
              <a:tr h="513678">
                <a:tc>
                  <a:txBody>
                    <a:bodyPr/>
                    <a:lstStyle/>
                    <a:p>
                      <a:pPr algn="r" rtl="0" fontAlgn="ctr"/>
                      <a:r>
                        <a:rPr lang="es-CL" sz="1800" b="0" i="0" u="none" strike="noStrike">
                          <a:solidFill>
                            <a:schemeClr val="tx1"/>
                          </a:solidFill>
                          <a:effectLst/>
                          <a:latin typeface="Arial" panose="020B0604020202020204" pitchFamily="34" charset="0"/>
                          <a:cs typeface="Arial" panose="020B0604020202020204" pitchFamily="34" charset="0"/>
                        </a:rPr>
                        <a:t>No acogidas</a:t>
                      </a:r>
                    </a:p>
                  </a:txBody>
                  <a:tcPr marL="9525" marR="9525" marT="9525" marB="0" anchor="ctr">
                    <a:lnL>
                      <a:noFill/>
                    </a:lnL>
                    <a:lnR>
                      <a:noFill/>
                    </a:lnR>
                    <a:lnT>
                      <a:noFill/>
                    </a:lnT>
                    <a:lnB>
                      <a:noFill/>
                    </a:lnB>
                  </a:tcPr>
                </a:tc>
                <a:tc>
                  <a:txBody>
                    <a:bodyPr/>
                    <a:lstStyle/>
                    <a:p>
                      <a:pPr algn="ctr" rtl="0" fontAlgn="ctr"/>
                      <a:r>
                        <a:rPr lang="es-CL" sz="1800" b="0" i="0" u="none" strike="noStrike" dirty="0">
                          <a:solidFill>
                            <a:schemeClr val="tx1"/>
                          </a:solidFill>
                          <a:effectLst/>
                          <a:latin typeface="Arial" panose="020B0604020202020204" pitchFamily="34" charset="0"/>
                          <a:cs typeface="Arial" panose="020B0604020202020204" pitchFamily="34" charset="0"/>
                        </a:rPr>
                        <a:t>57.338</a:t>
                      </a:r>
                    </a:p>
                  </a:txBody>
                  <a:tcPr marL="9525" marR="9525" marT="9525" marB="0" anchor="ctr">
                    <a:lnL>
                      <a:noFill/>
                    </a:lnL>
                    <a:lnR>
                      <a:noFill/>
                    </a:lnR>
                    <a:lnT>
                      <a:noFill/>
                    </a:lnT>
                    <a:lnB>
                      <a:noFill/>
                    </a:lnB>
                  </a:tcPr>
                </a:tc>
                <a:tc>
                  <a:txBody>
                    <a:bodyPr/>
                    <a:lstStyle/>
                    <a:p>
                      <a:pPr algn="ctr" rtl="0" fontAlgn="ctr"/>
                      <a:r>
                        <a:rPr lang="es-CL" sz="1800" b="0" i="0" u="none" strike="noStrike" dirty="0">
                          <a:solidFill>
                            <a:schemeClr val="tx1"/>
                          </a:solidFill>
                          <a:effectLst/>
                          <a:latin typeface="Arial" panose="020B0604020202020204" pitchFamily="34" charset="0"/>
                          <a:cs typeface="Arial" panose="020B0604020202020204" pitchFamily="34" charset="0"/>
                        </a:rPr>
                        <a:t>12.884</a:t>
                      </a:r>
                    </a:p>
                  </a:txBody>
                  <a:tcPr marL="9525" marR="9525" marT="9525" marB="0" anchor="ctr">
                    <a:lnL>
                      <a:noFill/>
                    </a:lnL>
                    <a:lnR>
                      <a:noFill/>
                    </a:lnR>
                    <a:lnT>
                      <a:noFill/>
                    </a:lnT>
                    <a:lnB>
                      <a:noFill/>
                    </a:lnB>
                  </a:tcPr>
                </a:tc>
                <a:tc>
                  <a:txBody>
                    <a:bodyPr/>
                    <a:lstStyle/>
                    <a:p>
                      <a:pPr algn="ctr" rtl="0" fontAlgn="ctr"/>
                      <a:r>
                        <a:rPr lang="es-CL" sz="1800" b="0" i="0" u="none" strike="noStrike" dirty="0">
                          <a:solidFill>
                            <a:schemeClr val="tx1"/>
                          </a:solidFill>
                          <a:effectLst/>
                          <a:latin typeface="Arial" panose="020B0604020202020204" pitchFamily="34" charset="0"/>
                          <a:cs typeface="Arial" panose="020B0604020202020204" pitchFamily="34" charset="0"/>
                        </a:rPr>
                        <a:t>70.222</a:t>
                      </a:r>
                    </a:p>
                  </a:txBody>
                  <a:tcPr marL="9525" marR="9525" marT="9525" marB="0" anchor="ctr">
                    <a:lnL>
                      <a:noFill/>
                    </a:lnL>
                    <a:lnR>
                      <a:noFill/>
                    </a:lnR>
                    <a:lnT>
                      <a:noFill/>
                    </a:lnT>
                    <a:lnB>
                      <a:noFill/>
                    </a:lnB>
                  </a:tcPr>
                </a:tc>
                <a:extLst>
                  <a:ext uri="{0D108BD9-81ED-4DB2-BD59-A6C34878D82A}">
                    <a16:rowId xmlns:a16="http://schemas.microsoft.com/office/drawing/2014/main" val="4144855074"/>
                  </a:ext>
                </a:extLst>
              </a:tr>
              <a:tr h="513678">
                <a:tc>
                  <a:txBody>
                    <a:bodyPr/>
                    <a:lstStyle/>
                    <a:p>
                      <a:pPr algn="r" rtl="0" fontAlgn="ctr"/>
                      <a:r>
                        <a:rPr lang="es-CL" sz="1800" b="0" i="0" u="none" strike="noStrike" dirty="0">
                          <a:solidFill>
                            <a:schemeClr val="tx1"/>
                          </a:solidFill>
                          <a:effectLst/>
                          <a:latin typeface="Arial" panose="020B0604020202020204" pitchFamily="34" charset="0"/>
                          <a:cs typeface="Arial" panose="020B0604020202020204" pitchFamily="34" charset="0"/>
                        </a:rPr>
                        <a:t>Acogidas/LM reclamadas</a:t>
                      </a:r>
                    </a:p>
                  </a:txBody>
                  <a:tcPr marL="9525" marR="9525" marT="9525" marB="0" anchor="ctr">
                    <a:lnL>
                      <a:noFill/>
                    </a:lnL>
                    <a:lnR>
                      <a:noFill/>
                    </a:lnR>
                    <a:lnT>
                      <a:noFill/>
                    </a:lnT>
                    <a:lnB>
                      <a:noFill/>
                    </a:lnB>
                  </a:tcPr>
                </a:tc>
                <a:tc>
                  <a:txBody>
                    <a:bodyPr/>
                    <a:lstStyle/>
                    <a:p>
                      <a:pPr algn="ctr" rtl="0" fontAlgn="ctr"/>
                      <a:r>
                        <a:rPr lang="es-CL" sz="1800" b="0" i="0" u="none" strike="noStrike" dirty="0">
                          <a:solidFill>
                            <a:schemeClr val="tx1"/>
                          </a:solidFill>
                          <a:effectLst/>
                          <a:latin typeface="Arial" panose="020B0604020202020204" pitchFamily="34" charset="0"/>
                          <a:cs typeface="Arial" panose="020B0604020202020204" pitchFamily="34" charset="0"/>
                        </a:rPr>
                        <a:t>37,4%</a:t>
                      </a:r>
                    </a:p>
                  </a:txBody>
                  <a:tcPr marL="9525" marR="9525" marT="9525" marB="0" anchor="ctr">
                    <a:lnL>
                      <a:noFill/>
                    </a:lnL>
                    <a:lnR>
                      <a:noFill/>
                    </a:lnR>
                    <a:lnT>
                      <a:noFill/>
                    </a:lnT>
                    <a:lnB>
                      <a:noFill/>
                    </a:lnB>
                  </a:tcPr>
                </a:tc>
                <a:tc>
                  <a:txBody>
                    <a:bodyPr/>
                    <a:lstStyle/>
                    <a:p>
                      <a:pPr algn="ctr" rtl="0" fontAlgn="ctr"/>
                      <a:r>
                        <a:rPr lang="es-CL" sz="1800" b="0" i="0" u="none" strike="noStrike">
                          <a:solidFill>
                            <a:schemeClr val="tx1"/>
                          </a:solidFill>
                          <a:effectLst/>
                          <a:latin typeface="Arial" panose="020B0604020202020204" pitchFamily="34" charset="0"/>
                          <a:cs typeface="Arial" panose="020B0604020202020204" pitchFamily="34" charset="0"/>
                        </a:rPr>
                        <a:t>46,6%</a:t>
                      </a:r>
                    </a:p>
                  </a:txBody>
                  <a:tcPr marL="9525" marR="9525" marT="9525" marB="0" anchor="ctr">
                    <a:lnL>
                      <a:noFill/>
                    </a:lnL>
                    <a:lnR>
                      <a:noFill/>
                    </a:lnR>
                    <a:lnT>
                      <a:noFill/>
                    </a:lnT>
                    <a:lnB>
                      <a:noFill/>
                    </a:lnB>
                  </a:tcPr>
                </a:tc>
                <a:tc>
                  <a:txBody>
                    <a:bodyPr/>
                    <a:lstStyle/>
                    <a:p>
                      <a:pPr algn="ctr" rtl="0" fontAlgn="ctr"/>
                      <a:r>
                        <a:rPr lang="es-CL" sz="1800" b="0" i="0" u="none" strike="noStrike" dirty="0">
                          <a:solidFill>
                            <a:schemeClr val="tx1"/>
                          </a:solidFill>
                          <a:effectLst/>
                          <a:latin typeface="Arial" panose="020B0604020202020204" pitchFamily="34" charset="0"/>
                          <a:cs typeface="Arial" panose="020B0604020202020204" pitchFamily="34" charset="0"/>
                        </a:rPr>
                        <a:t>39,3%</a:t>
                      </a:r>
                    </a:p>
                  </a:txBody>
                  <a:tcPr marL="9525" marR="9525" marT="9525" marB="0" anchor="ctr">
                    <a:lnL>
                      <a:noFill/>
                    </a:lnL>
                    <a:lnR>
                      <a:noFill/>
                    </a:lnR>
                    <a:lnT>
                      <a:noFill/>
                    </a:lnT>
                    <a:lnB>
                      <a:noFill/>
                    </a:lnB>
                  </a:tcPr>
                </a:tc>
                <a:extLst>
                  <a:ext uri="{0D108BD9-81ED-4DB2-BD59-A6C34878D82A}">
                    <a16:rowId xmlns:a16="http://schemas.microsoft.com/office/drawing/2014/main" val="2026806981"/>
                  </a:ext>
                </a:extLst>
              </a:tr>
            </a:tbl>
          </a:graphicData>
        </a:graphic>
      </p:graphicFrame>
      <p:sp>
        <p:nvSpPr>
          <p:cNvPr id="17" name="1 CuadroTexto">
            <a:extLst>
              <a:ext uri="{FF2B5EF4-FFF2-40B4-BE49-F238E27FC236}">
                <a16:creationId xmlns:a16="http://schemas.microsoft.com/office/drawing/2014/main" id="{9A32FEF6-545B-0E45-924B-1D67E93A11AA}"/>
              </a:ext>
            </a:extLst>
          </p:cNvPr>
          <p:cNvSpPr txBox="1"/>
          <p:nvPr/>
        </p:nvSpPr>
        <p:spPr>
          <a:xfrm>
            <a:off x="5940152" y="6328420"/>
            <a:ext cx="3361219" cy="229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10" name="Rectángulo 9">
            <a:extLst>
              <a:ext uri="{FF2B5EF4-FFF2-40B4-BE49-F238E27FC236}">
                <a16:creationId xmlns:a16="http://schemas.microsoft.com/office/drawing/2014/main" id="{FB35BD69-7CDC-7248-B3A4-B5283D9AF7AC}"/>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1" name="1 Título">
            <a:extLst>
              <a:ext uri="{FF2B5EF4-FFF2-40B4-BE49-F238E27FC236}">
                <a16:creationId xmlns:a16="http://schemas.microsoft.com/office/drawing/2014/main" id="{2882E5E1-B620-4E48-989A-1A054703427B}"/>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Licencias Médicas Reclamadas</a:t>
            </a:r>
            <a:endParaRPr lang="es-CL" sz="2400" dirty="0">
              <a:solidFill>
                <a:schemeClr val="bg1"/>
              </a:solidFill>
              <a:latin typeface="Arial" panose="020B0604020202020204" pitchFamily="34" charset="0"/>
              <a:cs typeface="Arial" panose="020B0604020202020204" pitchFamily="34" charset="0"/>
            </a:endParaRPr>
          </a:p>
        </p:txBody>
      </p:sp>
      <p:sp>
        <p:nvSpPr>
          <p:cNvPr id="16" name="Redondear rectángulo de esquina del mismo lado 15">
            <a:extLst>
              <a:ext uri="{FF2B5EF4-FFF2-40B4-BE49-F238E27FC236}">
                <a16:creationId xmlns:a16="http://schemas.microsoft.com/office/drawing/2014/main" id="{D01197DB-1CAB-6D4E-88AA-CD4947E83CFD}"/>
              </a:ext>
            </a:extLst>
          </p:cNvPr>
          <p:cNvSpPr/>
          <p:nvPr/>
        </p:nvSpPr>
        <p:spPr>
          <a:xfrm>
            <a:off x="1259632" y="2155237"/>
            <a:ext cx="7433876" cy="653774"/>
          </a:xfrm>
          <a:prstGeom prst="round2SameRect">
            <a:avLst>
              <a:gd name="adj1" fmla="val 41316"/>
              <a:gd name="adj2"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8" name="45 Rectángulo">
            <a:extLst>
              <a:ext uri="{FF2B5EF4-FFF2-40B4-BE49-F238E27FC236}">
                <a16:creationId xmlns:a16="http://schemas.microsoft.com/office/drawing/2014/main" id="{D331F773-0363-A94C-9077-60876A7D235A}"/>
              </a:ext>
            </a:extLst>
          </p:cNvPr>
          <p:cNvSpPr/>
          <p:nvPr/>
        </p:nvSpPr>
        <p:spPr>
          <a:xfrm>
            <a:off x="3966426" y="2371429"/>
            <a:ext cx="2523863" cy="2911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432582" bIns="0" numCol="1" spcCol="1270" anchor="t" anchorCtr="0">
            <a:noAutofit/>
          </a:bodyPr>
          <a:lstStyle/>
          <a:p>
            <a:pPr algn="ctr" defTabSz="1333500">
              <a:lnSpc>
                <a:spcPct val="90000"/>
              </a:lnSpc>
              <a:spcAft>
                <a:spcPct val="35000"/>
              </a:spcAft>
            </a:pPr>
            <a:r>
              <a:rPr lang="es-CL" sz="2400" b="1" dirty="0">
                <a:solidFill>
                  <a:schemeClr val="bg1"/>
                </a:solidFill>
                <a:latin typeface="Arial" panose="020B0604020202020204" pitchFamily="34" charset="0"/>
                <a:cs typeface="Arial" panose="020B0604020202020204" pitchFamily="34" charset="0"/>
              </a:rPr>
              <a:t>SUSESO</a:t>
            </a:r>
          </a:p>
        </p:txBody>
      </p:sp>
      <p:pic>
        <p:nvPicPr>
          <p:cNvPr id="23" name="Imagen 22">
            <a:extLst>
              <a:ext uri="{FF2B5EF4-FFF2-40B4-BE49-F238E27FC236}">
                <a16:creationId xmlns:a16="http://schemas.microsoft.com/office/drawing/2014/main" id="{DC730D61-753A-034E-B1AD-7C5BE7B738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026660"/>
            <a:ext cx="2744235" cy="1929540"/>
          </a:xfrm>
          <a:prstGeom prst="rect">
            <a:avLst/>
          </a:prstGeom>
        </p:spPr>
      </p:pic>
      <p:sp>
        <p:nvSpPr>
          <p:cNvPr id="22" name="Rectangle 5">
            <a:extLst>
              <a:ext uri="{FF2B5EF4-FFF2-40B4-BE49-F238E27FC236}">
                <a16:creationId xmlns:a16="http://schemas.microsoft.com/office/drawing/2014/main" id="{30384A73-0778-A349-812F-5AD859B56E7B}"/>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7" name="Rectángulo 26">
            <a:extLst>
              <a:ext uri="{FF2B5EF4-FFF2-40B4-BE49-F238E27FC236}">
                <a16:creationId xmlns:a16="http://schemas.microsoft.com/office/drawing/2014/main" id="{A1F2CF5A-CECD-6040-9182-F34A88472459}"/>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8" name="Rectángulo 27">
            <a:extLst>
              <a:ext uri="{FF2B5EF4-FFF2-40B4-BE49-F238E27FC236}">
                <a16:creationId xmlns:a16="http://schemas.microsoft.com/office/drawing/2014/main" id="{6D0082AF-30D8-AE45-AA25-E8CD203C90D4}"/>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9" name="Rectangle 5">
            <a:extLst>
              <a:ext uri="{FF2B5EF4-FFF2-40B4-BE49-F238E27FC236}">
                <a16:creationId xmlns:a16="http://schemas.microsoft.com/office/drawing/2014/main" id="{E5DB7B17-BDA6-E74B-A194-4AA0C4E2A5CE}"/>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259595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752" y="910541"/>
            <a:ext cx="6795853" cy="755989"/>
          </a:xfrm>
        </p:spPr>
        <p:txBody>
          <a:bodyPr/>
          <a:lstStyle/>
          <a:p>
            <a:pPr marL="0" indent="0">
              <a:buNone/>
            </a:pPr>
            <a:r>
              <a:rPr lang="es-CL" sz="1600" dirty="0">
                <a:latin typeface="Arial" panose="020B0604020202020204" pitchFamily="34" charset="0"/>
                <a:cs typeface="Arial" panose="020B0604020202020204" pitchFamily="34" charset="0"/>
              </a:rPr>
              <a:t>Gasto en SIL</a:t>
            </a:r>
            <a:r>
              <a:rPr lang="es-CL" sz="1600" baseline="30000" dirty="0">
                <a:latin typeface="Arial" panose="020B0604020202020204" pitchFamily="34" charset="0"/>
                <a:cs typeface="Arial" panose="020B0604020202020204" pitchFamily="34" charset="0"/>
              </a:rPr>
              <a:t>(1)</a:t>
            </a:r>
            <a:r>
              <a:rPr lang="es-CL" sz="1600" dirty="0">
                <a:latin typeface="Arial" panose="020B0604020202020204" pitchFamily="34" charset="0"/>
                <a:cs typeface="Arial" panose="020B0604020202020204" pitchFamily="34" charset="0"/>
              </a:rPr>
              <a:t> Real (M$ de Dic 2020) – LM Autorizadas</a:t>
            </a:r>
          </a:p>
          <a:p>
            <a:pPr marL="0" indent="0">
              <a:buNone/>
            </a:pPr>
            <a:r>
              <a:rPr lang="es-CL" sz="1600" dirty="0">
                <a:latin typeface="Arial" panose="020B0604020202020204" pitchFamily="34" charset="0"/>
                <a:cs typeface="Arial" panose="020B0604020202020204" pitchFamily="34" charset="0"/>
              </a:rPr>
              <a:t>2016-2020</a:t>
            </a:r>
          </a:p>
        </p:txBody>
      </p:sp>
      <p:sp>
        <p:nvSpPr>
          <p:cNvPr id="10" name="1 CuadroTexto">
            <a:extLst>
              <a:ext uri="{FF2B5EF4-FFF2-40B4-BE49-F238E27FC236}">
                <a16:creationId xmlns:a16="http://schemas.microsoft.com/office/drawing/2014/main" id="{D6F34414-D13E-5849-ACE6-27450B34DADA}"/>
              </a:ext>
            </a:extLst>
          </p:cNvPr>
          <p:cNvSpPr txBox="1"/>
          <p:nvPr/>
        </p:nvSpPr>
        <p:spPr>
          <a:xfrm>
            <a:off x="81484" y="6126334"/>
            <a:ext cx="549862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800" i="1" dirty="0">
                <a:latin typeface="Arial" panose="020B0604020202020204" pitchFamily="34" charset="0"/>
                <a:cs typeface="Arial" panose="020B0604020202020204" pitchFamily="34" charset="0"/>
              </a:rPr>
              <a:t>(1) El gasto en SIL de las ISAPREs incluye las LM reclamadas y acogidas total o parcialmente en las instancias de apelación. En el caso de Fonasa, se incluye el monto pagado en licencias médicas  atrasadas en COMPIN y gasto no ejecutado de Instituciones Públicas. Dicho monto, además, no incluye el gasto por licencias de tipo reembolso. </a:t>
            </a:r>
            <a:endParaRPr lang="es-CL" sz="800" i="1" dirty="0">
              <a:solidFill>
                <a:srgbClr val="FF0000"/>
              </a:solidFill>
              <a:latin typeface="Arial" panose="020B0604020202020204" pitchFamily="34" charset="0"/>
              <a:cs typeface="Arial" panose="020B0604020202020204" pitchFamily="34" charset="0"/>
            </a:endParaRPr>
          </a:p>
        </p:txBody>
      </p:sp>
      <p:graphicFrame>
        <p:nvGraphicFramePr>
          <p:cNvPr id="16" name="Gráfico 15">
            <a:extLst>
              <a:ext uri="{FF2B5EF4-FFF2-40B4-BE49-F238E27FC236}">
                <a16:creationId xmlns:a16="http://schemas.microsoft.com/office/drawing/2014/main" id="{1B65EFE1-63FD-FE48-AE90-DC1CBDCE1467}"/>
              </a:ext>
            </a:extLst>
          </p:cNvPr>
          <p:cNvGraphicFramePr>
            <a:graphicFrameLocks/>
          </p:cNvGraphicFramePr>
          <p:nvPr>
            <p:extLst>
              <p:ext uri="{D42A27DB-BD31-4B8C-83A1-F6EECF244321}">
                <p14:modId xmlns:p14="http://schemas.microsoft.com/office/powerpoint/2010/main" val="1610668251"/>
              </p:ext>
            </p:extLst>
          </p:nvPr>
        </p:nvGraphicFramePr>
        <p:xfrm>
          <a:off x="296914" y="1987761"/>
          <a:ext cx="7869560" cy="3657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a 5">
            <a:extLst>
              <a:ext uri="{FF2B5EF4-FFF2-40B4-BE49-F238E27FC236}">
                <a16:creationId xmlns:a16="http://schemas.microsoft.com/office/drawing/2014/main" id="{76A455D1-0DF4-1540-803A-2C9758B77136}"/>
              </a:ext>
            </a:extLst>
          </p:cNvPr>
          <p:cNvGraphicFramePr>
            <a:graphicFrameLocks noGrp="1"/>
          </p:cNvGraphicFramePr>
          <p:nvPr>
            <p:extLst>
              <p:ext uri="{D42A27DB-BD31-4B8C-83A1-F6EECF244321}">
                <p14:modId xmlns:p14="http://schemas.microsoft.com/office/powerpoint/2010/main" val="828564869"/>
              </p:ext>
            </p:extLst>
          </p:nvPr>
        </p:nvGraphicFramePr>
        <p:xfrm>
          <a:off x="1115616" y="5461226"/>
          <a:ext cx="6917198" cy="599656"/>
        </p:xfrm>
        <a:graphic>
          <a:graphicData uri="http://schemas.openxmlformats.org/drawingml/2006/table">
            <a:tbl>
              <a:tblPr/>
              <a:tblGrid>
                <a:gridCol w="1137863">
                  <a:extLst>
                    <a:ext uri="{9D8B030D-6E8A-4147-A177-3AD203B41FA5}">
                      <a16:colId xmlns:a16="http://schemas.microsoft.com/office/drawing/2014/main" val="1121899898"/>
                    </a:ext>
                  </a:extLst>
                </a:gridCol>
                <a:gridCol w="1155867">
                  <a:extLst>
                    <a:ext uri="{9D8B030D-6E8A-4147-A177-3AD203B41FA5}">
                      <a16:colId xmlns:a16="http://schemas.microsoft.com/office/drawing/2014/main" val="574598548"/>
                    </a:ext>
                  </a:extLst>
                </a:gridCol>
                <a:gridCol w="1155867">
                  <a:extLst>
                    <a:ext uri="{9D8B030D-6E8A-4147-A177-3AD203B41FA5}">
                      <a16:colId xmlns:a16="http://schemas.microsoft.com/office/drawing/2014/main" val="279910498"/>
                    </a:ext>
                  </a:extLst>
                </a:gridCol>
                <a:gridCol w="1155867">
                  <a:extLst>
                    <a:ext uri="{9D8B030D-6E8A-4147-A177-3AD203B41FA5}">
                      <a16:colId xmlns:a16="http://schemas.microsoft.com/office/drawing/2014/main" val="3187762557"/>
                    </a:ext>
                  </a:extLst>
                </a:gridCol>
                <a:gridCol w="1155867">
                  <a:extLst>
                    <a:ext uri="{9D8B030D-6E8A-4147-A177-3AD203B41FA5}">
                      <a16:colId xmlns:a16="http://schemas.microsoft.com/office/drawing/2014/main" val="2528563279"/>
                    </a:ext>
                  </a:extLst>
                </a:gridCol>
                <a:gridCol w="1155867">
                  <a:extLst>
                    <a:ext uri="{9D8B030D-6E8A-4147-A177-3AD203B41FA5}">
                      <a16:colId xmlns:a16="http://schemas.microsoft.com/office/drawing/2014/main" val="1163254328"/>
                    </a:ext>
                  </a:extLst>
                </a:gridCol>
              </a:tblGrid>
              <a:tr h="177520">
                <a:tc>
                  <a:txBody>
                    <a:bodyPr/>
                    <a:lstStyle/>
                    <a:p>
                      <a:pPr algn="ctr" rtl="0" fontAlgn="ctr"/>
                      <a:r>
                        <a:rPr lang="es-CL" sz="1200" b="1" i="0" u="none" strike="noStrike">
                          <a:solidFill>
                            <a:srgbClr val="F79646"/>
                          </a:solidFill>
                          <a:effectLst/>
                          <a:latin typeface="Arial" panose="020B0604020202020204" pitchFamily="34" charset="0"/>
                          <a:cs typeface="Arial" panose="020B0604020202020204" pitchFamily="34" charset="0"/>
                        </a:rPr>
                        <a:t>AÑOS</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200" b="1" i="0" u="none" strike="noStrike" dirty="0">
                          <a:solidFill>
                            <a:srgbClr val="F79646"/>
                          </a:solidFill>
                          <a:effectLst/>
                          <a:latin typeface="Arial" panose="020B0604020202020204" pitchFamily="34" charset="0"/>
                          <a:cs typeface="Arial" panose="020B0604020202020204" pitchFamily="34" charset="0"/>
                        </a:rPr>
                        <a:t>2016</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200" b="1" i="0" u="none" strike="noStrike">
                          <a:solidFill>
                            <a:srgbClr val="F79646"/>
                          </a:solidFill>
                          <a:effectLst/>
                          <a:latin typeface="Arial" panose="020B0604020202020204" pitchFamily="34" charset="0"/>
                          <a:cs typeface="Arial" panose="020B0604020202020204" pitchFamily="34" charset="0"/>
                        </a:rPr>
                        <a:t>2017</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200" b="1" i="0" u="none" strike="noStrike">
                          <a:solidFill>
                            <a:srgbClr val="F79646"/>
                          </a:solidFill>
                          <a:effectLst/>
                          <a:latin typeface="Arial" panose="020B0604020202020204" pitchFamily="34" charset="0"/>
                          <a:cs typeface="Arial" panose="020B0604020202020204" pitchFamily="34" charset="0"/>
                        </a:rPr>
                        <a:t>2018</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200" b="1" i="0" u="none" strike="noStrike">
                          <a:solidFill>
                            <a:srgbClr val="F79646"/>
                          </a:solidFill>
                          <a:effectLst/>
                          <a:latin typeface="Arial" panose="020B0604020202020204" pitchFamily="34" charset="0"/>
                          <a:cs typeface="Arial" panose="020B0604020202020204" pitchFamily="34" charset="0"/>
                        </a:rPr>
                        <a:t>2019</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200" b="1" i="0" u="none" strike="noStrike">
                          <a:solidFill>
                            <a:srgbClr val="F79646"/>
                          </a:solidFill>
                          <a:effectLst/>
                          <a:latin typeface="Arial" panose="020B0604020202020204" pitchFamily="34" charset="0"/>
                          <a:cs typeface="Arial" panose="020B0604020202020204" pitchFamily="34" charset="0"/>
                        </a:rPr>
                        <a:t>2020</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137842131"/>
                  </a:ext>
                </a:extLst>
              </a:tr>
              <a:tr h="407251">
                <a:tc>
                  <a:txBody>
                    <a:bodyPr/>
                    <a:lstStyle/>
                    <a:p>
                      <a:pPr algn="ctr" rtl="0" fontAlgn="ctr"/>
                      <a:r>
                        <a:rPr lang="es-CL" sz="1200" b="1" i="0" u="none" strike="noStrike" dirty="0">
                          <a:solidFill>
                            <a:srgbClr val="4F81BD"/>
                          </a:solidFill>
                          <a:effectLst/>
                          <a:latin typeface="Arial" panose="020B0604020202020204" pitchFamily="34" charset="0"/>
                          <a:cs typeface="Arial" panose="020B0604020202020204" pitchFamily="34" charset="0"/>
                        </a:rPr>
                        <a:t>GASTO TOTAL SIL (M$)</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200" b="1" i="0" u="none" strike="noStrike" dirty="0">
                          <a:solidFill>
                            <a:srgbClr val="4F81BD"/>
                          </a:solidFill>
                          <a:effectLst/>
                          <a:latin typeface="Arial" panose="020B0604020202020204" pitchFamily="34" charset="0"/>
                          <a:cs typeface="Arial" panose="020B0604020202020204" pitchFamily="34" charset="0"/>
                        </a:rPr>
                        <a:t>1.216.531.353</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200" b="1" i="0" u="none" strike="noStrike" dirty="0">
                          <a:solidFill>
                            <a:srgbClr val="4F81BD"/>
                          </a:solidFill>
                          <a:effectLst/>
                          <a:latin typeface="Arial" panose="020B0604020202020204" pitchFamily="34" charset="0"/>
                          <a:cs typeface="Arial" panose="020B0604020202020204" pitchFamily="34" charset="0"/>
                        </a:rPr>
                        <a:t>1.357.965.706</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200" b="1" i="0" u="none" strike="noStrike">
                          <a:solidFill>
                            <a:srgbClr val="4F81BD"/>
                          </a:solidFill>
                          <a:effectLst/>
                          <a:latin typeface="Arial" panose="020B0604020202020204" pitchFamily="34" charset="0"/>
                          <a:cs typeface="Arial" panose="020B0604020202020204" pitchFamily="34" charset="0"/>
                        </a:rPr>
                        <a:t>1.471.453.838</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200" b="1" i="0" u="none" strike="noStrike">
                          <a:solidFill>
                            <a:srgbClr val="4F81BD"/>
                          </a:solidFill>
                          <a:effectLst/>
                          <a:latin typeface="Arial" panose="020B0604020202020204" pitchFamily="34" charset="0"/>
                          <a:cs typeface="Arial" panose="020B0604020202020204" pitchFamily="34" charset="0"/>
                        </a:rPr>
                        <a:t>1.590.514.383</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200" b="1" i="0" u="none" strike="noStrike" dirty="0">
                          <a:solidFill>
                            <a:srgbClr val="4F81BD"/>
                          </a:solidFill>
                          <a:effectLst/>
                          <a:latin typeface="Arial" panose="020B0604020202020204" pitchFamily="34" charset="0"/>
                          <a:cs typeface="Arial" panose="020B0604020202020204" pitchFamily="34" charset="0"/>
                        </a:rPr>
                        <a:t>1.827.115.231</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207061044"/>
                  </a:ext>
                </a:extLst>
              </a:tr>
            </a:tbl>
          </a:graphicData>
        </a:graphic>
      </p:graphicFrame>
      <p:sp>
        <p:nvSpPr>
          <p:cNvPr id="17" name="1 CuadroTexto">
            <a:extLst>
              <a:ext uri="{FF2B5EF4-FFF2-40B4-BE49-F238E27FC236}">
                <a16:creationId xmlns:a16="http://schemas.microsoft.com/office/drawing/2014/main" id="{D77AD4CA-CE7E-9340-A36F-CF047A13261B}"/>
              </a:ext>
            </a:extLst>
          </p:cNvPr>
          <p:cNvSpPr txBox="1"/>
          <p:nvPr/>
        </p:nvSpPr>
        <p:spPr>
          <a:xfrm>
            <a:off x="5934720" y="6311515"/>
            <a:ext cx="3209280" cy="2634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11" name="Rectángulo 10">
            <a:extLst>
              <a:ext uri="{FF2B5EF4-FFF2-40B4-BE49-F238E27FC236}">
                <a16:creationId xmlns:a16="http://schemas.microsoft.com/office/drawing/2014/main" id="{9ED3C7EC-04BB-4340-BD80-3442A3843480}"/>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2" name="1 Título">
            <a:extLst>
              <a:ext uri="{FF2B5EF4-FFF2-40B4-BE49-F238E27FC236}">
                <a16:creationId xmlns:a16="http://schemas.microsoft.com/office/drawing/2014/main" id="{9B8A701E-A459-214B-BE60-F82750FF3B37}"/>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Gasto en SIL</a:t>
            </a:r>
            <a:endParaRPr lang="es-CL" sz="2400" dirty="0">
              <a:solidFill>
                <a:schemeClr val="bg1"/>
              </a:solidFill>
              <a:latin typeface="Arial" panose="020B0604020202020204" pitchFamily="34" charset="0"/>
              <a:cs typeface="Arial" panose="020B0604020202020204" pitchFamily="34" charset="0"/>
            </a:endParaRPr>
          </a:p>
        </p:txBody>
      </p:sp>
      <p:sp>
        <p:nvSpPr>
          <p:cNvPr id="18" name="Triángulo 17">
            <a:extLst>
              <a:ext uri="{FF2B5EF4-FFF2-40B4-BE49-F238E27FC236}">
                <a16:creationId xmlns:a16="http://schemas.microsoft.com/office/drawing/2014/main" id="{4ADBF6E7-A011-9249-B0B2-213CEE6C68C7}"/>
              </a:ext>
            </a:extLst>
          </p:cNvPr>
          <p:cNvSpPr/>
          <p:nvPr/>
        </p:nvSpPr>
        <p:spPr>
          <a:xfrm rot="5400000">
            <a:off x="7182173" y="2768013"/>
            <a:ext cx="172311" cy="72008"/>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9" name="Triángulo 18">
            <a:extLst>
              <a:ext uri="{FF2B5EF4-FFF2-40B4-BE49-F238E27FC236}">
                <a16:creationId xmlns:a16="http://schemas.microsoft.com/office/drawing/2014/main" id="{CF40A172-6817-4843-83DF-18F7B5821818}"/>
              </a:ext>
            </a:extLst>
          </p:cNvPr>
          <p:cNvSpPr/>
          <p:nvPr/>
        </p:nvSpPr>
        <p:spPr>
          <a:xfrm rot="5400000">
            <a:off x="7182173" y="4048665"/>
            <a:ext cx="172311" cy="72008"/>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20" name="Conector recto 19">
            <a:extLst>
              <a:ext uri="{FF2B5EF4-FFF2-40B4-BE49-F238E27FC236}">
                <a16:creationId xmlns:a16="http://schemas.microsoft.com/office/drawing/2014/main" id="{F61FA04E-A4E4-A04F-B434-65847D170E04}"/>
              </a:ext>
            </a:extLst>
          </p:cNvPr>
          <p:cNvCxnSpPr>
            <a:cxnSpLocks/>
          </p:cNvCxnSpPr>
          <p:nvPr/>
        </p:nvCxnSpPr>
        <p:spPr>
          <a:xfrm>
            <a:off x="7232324" y="2369894"/>
            <a:ext cx="0" cy="864096"/>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1" name="Conector recto 20">
            <a:extLst>
              <a:ext uri="{FF2B5EF4-FFF2-40B4-BE49-F238E27FC236}">
                <a16:creationId xmlns:a16="http://schemas.microsoft.com/office/drawing/2014/main" id="{8E8E4CDD-76E2-184B-8547-D63EE315FD98}"/>
              </a:ext>
            </a:extLst>
          </p:cNvPr>
          <p:cNvCxnSpPr>
            <a:cxnSpLocks/>
          </p:cNvCxnSpPr>
          <p:nvPr/>
        </p:nvCxnSpPr>
        <p:spPr>
          <a:xfrm>
            <a:off x="7228036" y="3378006"/>
            <a:ext cx="0" cy="1413326"/>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2" name="Redondear rectángulo de esquina del mismo lado 21">
            <a:extLst>
              <a:ext uri="{FF2B5EF4-FFF2-40B4-BE49-F238E27FC236}">
                <a16:creationId xmlns:a16="http://schemas.microsoft.com/office/drawing/2014/main" id="{497A5E46-8ECE-1B45-87DB-FD08800D02F3}"/>
              </a:ext>
            </a:extLst>
          </p:cNvPr>
          <p:cNvSpPr/>
          <p:nvPr/>
        </p:nvSpPr>
        <p:spPr>
          <a:xfrm rot="16200000">
            <a:off x="7743458" y="289667"/>
            <a:ext cx="957350" cy="1835597"/>
          </a:xfrm>
          <a:prstGeom prst="round2SameRect">
            <a:avLst>
              <a:gd name="adj1" fmla="val 12484"/>
              <a:gd name="adj2"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27210C67-0359-6C49-BBE3-8D5B887F949D}"/>
              </a:ext>
            </a:extLst>
          </p:cNvPr>
          <p:cNvSpPr/>
          <p:nvPr/>
        </p:nvSpPr>
        <p:spPr>
          <a:xfrm>
            <a:off x="7472476" y="728792"/>
            <a:ext cx="2044275" cy="1143903"/>
          </a:xfrm>
          <a:prstGeom prst="rect">
            <a:avLst/>
          </a:prstGeom>
        </p:spPr>
        <p:txBody>
          <a:bodyPr wrap="square">
            <a:spAutoFit/>
          </a:bodyPr>
          <a:lstStyle/>
          <a:p>
            <a:pPr>
              <a:spcAft>
                <a:spcPts val="400"/>
              </a:spcAft>
            </a:pPr>
            <a:r>
              <a:rPr lang="es-CL" sz="1200" dirty="0">
                <a:solidFill>
                  <a:schemeClr val="bg1"/>
                </a:solidFill>
              </a:rPr>
              <a:t>Variación 2016-2020</a:t>
            </a:r>
          </a:p>
          <a:p>
            <a:r>
              <a:rPr lang="es-CL" sz="1200" dirty="0">
                <a:solidFill>
                  <a:schemeClr val="bg1"/>
                </a:solidFill>
              </a:rPr>
              <a:t>FONASA   +41,4%</a:t>
            </a:r>
          </a:p>
          <a:p>
            <a:pPr>
              <a:spcAft>
                <a:spcPts val="400"/>
              </a:spcAft>
            </a:pPr>
            <a:r>
              <a:rPr lang="es-CL" sz="1200" dirty="0">
                <a:solidFill>
                  <a:schemeClr val="bg1"/>
                </a:solidFill>
              </a:rPr>
              <a:t>ISAPRE     +63,0%</a:t>
            </a:r>
          </a:p>
          <a:p>
            <a:r>
              <a:rPr lang="es-CL" sz="1200" dirty="0">
                <a:solidFill>
                  <a:schemeClr val="bg1"/>
                </a:solidFill>
              </a:rPr>
              <a:t>SISTEMA  +50,2%</a:t>
            </a:r>
          </a:p>
          <a:p>
            <a:endParaRPr lang="es-CL" sz="1200" dirty="0">
              <a:solidFill>
                <a:schemeClr val="bg1"/>
              </a:solidFill>
            </a:endParaRPr>
          </a:p>
        </p:txBody>
      </p:sp>
      <p:sp>
        <p:nvSpPr>
          <p:cNvPr id="26" name="Rectangle 5">
            <a:extLst>
              <a:ext uri="{FF2B5EF4-FFF2-40B4-BE49-F238E27FC236}">
                <a16:creationId xmlns:a16="http://schemas.microsoft.com/office/drawing/2014/main" id="{BA3F2D0F-0E43-F249-9C29-045329544DE3}"/>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7" name="Rectángulo 26">
            <a:extLst>
              <a:ext uri="{FF2B5EF4-FFF2-40B4-BE49-F238E27FC236}">
                <a16:creationId xmlns:a16="http://schemas.microsoft.com/office/drawing/2014/main" id="{AA90E84E-1BEF-D84F-BC1D-F8349E5E7885}"/>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8" name="Rectángulo 27">
            <a:extLst>
              <a:ext uri="{FF2B5EF4-FFF2-40B4-BE49-F238E27FC236}">
                <a16:creationId xmlns:a16="http://schemas.microsoft.com/office/drawing/2014/main" id="{F74C9E5D-2387-ED49-AC08-A95D495F0363}"/>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9" name="Rectangle 5">
            <a:extLst>
              <a:ext uri="{FF2B5EF4-FFF2-40B4-BE49-F238E27FC236}">
                <a16:creationId xmlns:a16="http://schemas.microsoft.com/office/drawing/2014/main" id="{6AB120C9-4154-7149-B207-4611BE12A703}"/>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6CA5D24C-E7AA-7740-A1C7-437D97CC1E99}"/>
              </a:ext>
            </a:extLst>
          </p:cNvPr>
          <p:cNvSpPr/>
          <p:nvPr/>
        </p:nvSpPr>
        <p:spPr>
          <a:xfrm>
            <a:off x="7484067" y="1393786"/>
            <a:ext cx="1440160" cy="248131"/>
          </a:xfrm>
          <a:prstGeom prst="rect">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0" name="Redondear rectángulo de esquina del mismo lado 29">
            <a:extLst>
              <a:ext uri="{FF2B5EF4-FFF2-40B4-BE49-F238E27FC236}">
                <a16:creationId xmlns:a16="http://schemas.microsoft.com/office/drawing/2014/main" id="{DE028D39-83DD-7E4C-A514-9CE01E0B1A0C}"/>
              </a:ext>
            </a:extLst>
          </p:cNvPr>
          <p:cNvSpPr/>
          <p:nvPr/>
        </p:nvSpPr>
        <p:spPr>
          <a:xfrm rot="16200000">
            <a:off x="7749127" y="1289550"/>
            <a:ext cx="957350" cy="1824260"/>
          </a:xfrm>
          <a:prstGeom prst="round2SameRect">
            <a:avLst>
              <a:gd name="adj1" fmla="val 12484"/>
              <a:gd name="adj2"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1" name="Rectángulo 30">
            <a:extLst>
              <a:ext uri="{FF2B5EF4-FFF2-40B4-BE49-F238E27FC236}">
                <a16:creationId xmlns:a16="http://schemas.microsoft.com/office/drawing/2014/main" id="{552F0C27-1AE5-9D42-BDCF-5414A5AACE9D}"/>
              </a:ext>
            </a:extLst>
          </p:cNvPr>
          <p:cNvSpPr/>
          <p:nvPr/>
        </p:nvSpPr>
        <p:spPr>
          <a:xfrm>
            <a:off x="7483813" y="1723006"/>
            <a:ext cx="2044275" cy="1143903"/>
          </a:xfrm>
          <a:prstGeom prst="rect">
            <a:avLst/>
          </a:prstGeom>
        </p:spPr>
        <p:txBody>
          <a:bodyPr wrap="square">
            <a:spAutoFit/>
          </a:bodyPr>
          <a:lstStyle/>
          <a:p>
            <a:pPr>
              <a:spcAft>
                <a:spcPts val="400"/>
              </a:spcAft>
            </a:pPr>
            <a:r>
              <a:rPr lang="es-CL" sz="1200" dirty="0">
                <a:solidFill>
                  <a:schemeClr val="bg1"/>
                </a:solidFill>
              </a:rPr>
              <a:t>Variación 2019-2020</a:t>
            </a:r>
          </a:p>
          <a:p>
            <a:r>
              <a:rPr lang="es-CL" sz="1200" dirty="0">
                <a:solidFill>
                  <a:schemeClr val="bg1"/>
                </a:solidFill>
              </a:rPr>
              <a:t>FONASA   +10,9%</a:t>
            </a:r>
          </a:p>
          <a:p>
            <a:pPr>
              <a:spcAft>
                <a:spcPts val="400"/>
              </a:spcAft>
            </a:pPr>
            <a:r>
              <a:rPr lang="es-CL" sz="1200" dirty="0">
                <a:solidFill>
                  <a:schemeClr val="bg1"/>
                </a:solidFill>
              </a:rPr>
              <a:t>ISAPRE     +20,3%</a:t>
            </a:r>
          </a:p>
          <a:p>
            <a:r>
              <a:rPr lang="es-CL" sz="1200" dirty="0">
                <a:solidFill>
                  <a:schemeClr val="bg1"/>
                </a:solidFill>
              </a:rPr>
              <a:t>SISTEMA  +14,9%</a:t>
            </a:r>
          </a:p>
          <a:p>
            <a:endParaRPr lang="es-CL" sz="1200" dirty="0">
              <a:solidFill>
                <a:schemeClr val="bg1"/>
              </a:solidFill>
            </a:endParaRPr>
          </a:p>
        </p:txBody>
      </p:sp>
      <p:sp>
        <p:nvSpPr>
          <p:cNvPr id="32" name="Rectángulo 31">
            <a:extLst>
              <a:ext uri="{FF2B5EF4-FFF2-40B4-BE49-F238E27FC236}">
                <a16:creationId xmlns:a16="http://schemas.microsoft.com/office/drawing/2014/main" id="{111E9DD5-4357-3B45-B1FD-55056814EC4C}"/>
              </a:ext>
            </a:extLst>
          </p:cNvPr>
          <p:cNvSpPr/>
          <p:nvPr/>
        </p:nvSpPr>
        <p:spPr>
          <a:xfrm>
            <a:off x="7495404" y="2388000"/>
            <a:ext cx="1440160" cy="248131"/>
          </a:xfrm>
          <a:prstGeom prst="rect">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149653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365" y="1058976"/>
            <a:ext cx="6866354" cy="695588"/>
          </a:xfrm>
        </p:spPr>
        <p:txBody>
          <a:bodyPr/>
          <a:lstStyle/>
          <a:p>
            <a:pPr marL="0" indent="0" algn="ctr">
              <a:buNone/>
            </a:pPr>
            <a:r>
              <a:rPr lang="es-CL" sz="1600" dirty="0">
                <a:latin typeface="Arial" panose="020B0604020202020204" pitchFamily="34" charset="0"/>
                <a:cs typeface="Arial" panose="020B0604020202020204" pitchFamily="34" charset="0"/>
              </a:rPr>
              <a:t>Gasto en SIL</a:t>
            </a:r>
            <a:r>
              <a:rPr lang="es-CL" sz="1600" baseline="30000" dirty="0">
                <a:latin typeface="Arial" panose="020B0604020202020204" pitchFamily="34" charset="0"/>
                <a:cs typeface="Arial" panose="020B0604020202020204" pitchFamily="34" charset="0"/>
              </a:rPr>
              <a:t>(1)</a:t>
            </a:r>
            <a:r>
              <a:rPr lang="es-CL" sz="1600" dirty="0">
                <a:latin typeface="Arial" panose="020B0604020202020204" pitchFamily="34" charset="0"/>
                <a:cs typeface="Arial" panose="020B0604020202020204" pitchFamily="34" charset="0"/>
              </a:rPr>
              <a:t> por Cotizante (M$ de Dic 2020) </a:t>
            </a:r>
          </a:p>
          <a:p>
            <a:pPr marL="0" indent="0" algn="ctr">
              <a:buNone/>
            </a:pPr>
            <a:r>
              <a:rPr lang="es-CL" sz="1600" dirty="0">
                <a:latin typeface="Arial" panose="020B0604020202020204" pitchFamily="34" charset="0"/>
                <a:cs typeface="Arial" panose="020B0604020202020204" pitchFamily="34" charset="0"/>
              </a:rPr>
              <a:t>2016-2020</a:t>
            </a:r>
          </a:p>
        </p:txBody>
      </p:sp>
      <p:sp>
        <p:nvSpPr>
          <p:cNvPr id="13" name="1 Título"/>
          <p:cNvSpPr txBox="1">
            <a:spLocks/>
          </p:cNvSpPr>
          <p:nvPr/>
        </p:nvSpPr>
        <p:spPr bwMode="auto">
          <a:xfrm>
            <a:off x="7505366" y="2046871"/>
            <a:ext cx="1485517" cy="2257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sz="900" b="1" dirty="0">
                <a:solidFill>
                  <a:srgbClr val="C00000"/>
                </a:solidFill>
                <a:latin typeface="Arial" panose="020B0604020202020204" pitchFamily="34" charset="0"/>
                <a:cs typeface="Arial" panose="020B0604020202020204" pitchFamily="34" charset="0"/>
              </a:rPr>
              <a:t>Variación 2019-2020</a:t>
            </a:r>
          </a:p>
        </p:txBody>
      </p:sp>
      <p:sp>
        <p:nvSpPr>
          <p:cNvPr id="14" name="1 CuadroTexto">
            <a:extLst>
              <a:ext uri="{FF2B5EF4-FFF2-40B4-BE49-F238E27FC236}">
                <a16:creationId xmlns:a16="http://schemas.microsoft.com/office/drawing/2014/main" id="{6B0FD6D1-A0AC-8745-BB1B-89D142E8B832}"/>
              </a:ext>
            </a:extLst>
          </p:cNvPr>
          <p:cNvSpPr txBox="1"/>
          <p:nvPr/>
        </p:nvSpPr>
        <p:spPr>
          <a:xfrm>
            <a:off x="163648" y="6075205"/>
            <a:ext cx="5526360" cy="476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(1) El gasto en SIL de las ISAPREs incluye las LM reclamadas y acogidas total o parcialmente en las instancias de apelación. En el caso de FONASA se incluye el monto pagado en LM atrasadas en COMPIN y gasto no ejecutado de Instituciones Públicas.</a:t>
            </a:r>
          </a:p>
        </p:txBody>
      </p:sp>
      <p:graphicFrame>
        <p:nvGraphicFramePr>
          <p:cNvPr id="18" name="Gráfico 17">
            <a:extLst>
              <a:ext uri="{FF2B5EF4-FFF2-40B4-BE49-F238E27FC236}">
                <a16:creationId xmlns:a16="http://schemas.microsoft.com/office/drawing/2014/main" id="{A8691FC6-0B83-3945-9648-0F0B39398452}"/>
              </a:ext>
            </a:extLst>
          </p:cNvPr>
          <p:cNvGraphicFramePr>
            <a:graphicFrameLocks/>
          </p:cNvGraphicFramePr>
          <p:nvPr>
            <p:extLst>
              <p:ext uri="{D42A27DB-BD31-4B8C-83A1-F6EECF244321}">
                <p14:modId xmlns:p14="http://schemas.microsoft.com/office/powerpoint/2010/main" val="368903547"/>
              </p:ext>
            </p:extLst>
          </p:nvPr>
        </p:nvGraphicFramePr>
        <p:xfrm>
          <a:off x="467544" y="2108952"/>
          <a:ext cx="7924800" cy="4132073"/>
        </p:xfrm>
        <a:graphic>
          <a:graphicData uri="http://schemas.openxmlformats.org/drawingml/2006/chart">
            <c:chart xmlns:c="http://schemas.openxmlformats.org/drawingml/2006/chart" xmlns:r="http://schemas.openxmlformats.org/officeDocument/2006/relationships" r:id="rId3"/>
          </a:graphicData>
        </a:graphic>
      </p:graphicFrame>
      <p:sp>
        <p:nvSpPr>
          <p:cNvPr id="8" name="1 Pentágono"/>
          <p:cNvSpPr/>
          <p:nvPr/>
        </p:nvSpPr>
        <p:spPr>
          <a:xfrm>
            <a:off x="7813327" y="2282859"/>
            <a:ext cx="791121" cy="321838"/>
          </a:xfrm>
          <a:prstGeom prst="homePlate">
            <a:avLst/>
          </a:prstGeom>
          <a:solidFill>
            <a:srgbClr val="C00000"/>
          </a:solidFill>
          <a:ln>
            <a:noFill/>
          </a:ln>
          <a:effectLst/>
        </p:spPr>
        <p:style>
          <a:lnRef idx="1">
            <a:schemeClr val="accent2"/>
          </a:lnRef>
          <a:fillRef idx="2">
            <a:schemeClr val="accent2"/>
          </a:fillRef>
          <a:effectRef idx="1">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b="1" dirty="0">
                <a:solidFill>
                  <a:schemeClr val="bg1"/>
                </a:solidFill>
                <a:latin typeface="Arial" panose="020B0604020202020204" pitchFamily="34" charset="0"/>
                <a:cs typeface="Arial" panose="020B0604020202020204" pitchFamily="34" charset="0"/>
              </a:rPr>
              <a:t>+23,6%</a:t>
            </a:r>
          </a:p>
        </p:txBody>
      </p:sp>
      <p:sp>
        <p:nvSpPr>
          <p:cNvPr id="11" name="1 Pentágono"/>
          <p:cNvSpPr/>
          <p:nvPr/>
        </p:nvSpPr>
        <p:spPr>
          <a:xfrm>
            <a:off x="7834588" y="3185157"/>
            <a:ext cx="769860" cy="321838"/>
          </a:xfrm>
          <a:prstGeom prst="homePlate">
            <a:avLst/>
          </a:prstGeom>
          <a:solidFill>
            <a:srgbClr val="0055D4"/>
          </a:solidFill>
          <a:ln>
            <a:noFill/>
          </a:ln>
          <a:effectLst/>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b="1" dirty="0">
                <a:solidFill>
                  <a:schemeClr val="bg1"/>
                </a:solidFill>
                <a:latin typeface="Arial" panose="020B0604020202020204" pitchFamily="34" charset="0"/>
                <a:cs typeface="Arial" panose="020B0604020202020204" pitchFamily="34" charset="0"/>
              </a:rPr>
              <a:t>+16,2%</a:t>
            </a:r>
          </a:p>
        </p:txBody>
      </p:sp>
      <p:sp>
        <p:nvSpPr>
          <p:cNvPr id="12" name="1 Pentágono"/>
          <p:cNvSpPr/>
          <p:nvPr/>
        </p:nvSpPr>
        <p:spPr>
          <a:xfrm>
            <a:off x="7865151" y="3795027"/>
            <a:ext cx="765948" cy="321838"/>
          </a:xfrm>
          <a:prstGeom prst="homePlate">
            <a:avLst/>
          </a:prstGeom>
          <a:solidFill>
            <a:srgbClr val="00B050"/>
          </a:solidFill>
          <a:ln>
            <a:noFill/>
          </a:ln>
          <a:effectLst/>
        </p:spPr>
        <p:style>
          <a:lnRef idx="1">
            <a:schemeClr val="accent3"/>
          </a:lnRef>
          <a:fillRef idx="3">
            <a:schemeClr val="accent3"/>
          </a:fillRef>
          <a:effectRef idx="2">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b="1" dirty="0">
                <a:solidFill>
                  <a:schemeClr val="bg1"/>
                </a:solidFill>
                <a:latin typeface="Arial" panose="020B0604020202020204" pitchFamily="34" charset="0"/>
                <a:cs typeface="Arial" panose="020B0604020202020204" pitchFamily="34" charset="0"/>
              </a:rPr>
              <a:t>+11,5%</a:t>
            </a:r>
          </a:p>
        </p:txBody>
      </p:sp>
      <p:sp>
        <p:nvSpPr>
          <p:cNvPr id="19" name="1 CuadroTexto">
            <a:extLst>
              <a:ext uri="{FF2B5EF4-FFF2-40B4-BE49-F238E27FC236}">
                <a16:creationId xmlns:a16="http://schemas.microsoft.com/office/drawing/2014/main" id="{6049390C-A6A2-6C4B-A600-FD195A5410F4}"/>
              </a:ext>
            </a:extLst>
          </p:cNvPr>
          <p:cNvSpPr txBox="1"/>
          <p:nvPr/>
        </p:nvSpPr>
        <p:spPr>
          <a:xfrm>
            <a:off x="5882844" y="6313541"/>
            <a:ext cx="3192476" cy="2501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16" name="Rectángulo 15">
            <a:extLst>
              <a:ext uri="{FF2B5EF4-FFF2-40B4-BE49-F238E27FC236}">
                <a16:creationId xmlns:a16="http://schemas.microsoft.com/office/drawing/2014/main" id="{6CD33400-7E05-4E42-A2D3-AF1D997D68CE}"/>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7" name="1 Título">
            <a:extLst>
              <a:ext uri="{FF2B5EF4-FFF2-40B4-BE49-F238E27FC236}">
                <a16:creationId xmlns:a16="http://schemas.microsoft.com/office/drawing/2014/main" id="{3D8CBC65-EF1D-CB44-8C67-8FDA341B50D4}"/>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Gasto en SIL</a:t>
            </a:r>
            <a:endParaRPr lang="es-CL" sz="2400" dirty="0">
              <a:solidFill>
                <a:schemeClr val="bg1"/>
              </a:solidFill>
              <a:latin typeface="Arial" panose="020B0604020202020204" pitchFamily="34" charset="0"/>
              <a:cs typeface="Arial" panose="020B0604020202020204" pitchFamily="34" charset="0"/>
            </a:endParaRPr>
          </a:p>
        </p:txBody>
      </p:sp>
      <p:sp>
        <p:nvSpPr>
          <p:cNvPr id="20" name="Redondear rectángulo de esquina del mismo lado 19">
            <a:extLst>
              <a:ext uri="{FF2B5EF4-FFF2-40B4-BE49-F238E27FC236}">
                <a16:creationId xmlns:a16="http://schemas.microsoft.com/office/drawing/2014/main" id="{70179FF5-F64F-FC4D-8993-FAE2B472E171}"/>
              </a:ext>
            </a:extLst>
          </p:cNvPr>
          <p:cNvSpPr/>
          <p:nvPr/>
        </p:nvSpPr>
        <p:spPr>
          <a:xfrm rot="16200000">
            <a:off x="7455881" y="300719"/>
            <a:ext cx="1190995" cy="2185246"/>
          </a:xfrm>
          <a:prstGeom prst="round2Same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089B936D-3DB5-1B49-B96F-4C65B658A669}"/>
              </a:ext>
            </a:extLst>
          </p:cNvPr>
          <p:cNvSpPr/>
          <p:nvPr/>
        </p:nvSpPr>
        <p:spPr>
          <a:xfrm>
            <a:off x="7217854" y="831679"/>
            <a:ext cx="2376264" cy="1277273"/>
          </a:xfrm>
          <a:prstGeom prst="rect">
            <a:avLst/>
          </a:prstGeom>
        </p:spPr>
        <p:txBody>
          <a:bodyPr wrap="square">
            <a:spAutoFit/>
          </a:bodyPr>
          <a:lstStyle/>
          <a:p>
            <a:r>
              <a:rPr lang="es-CL" sz="1200" dirty="0">
                <a:solidFill>
                  <a:schemeClr val="bg1"/>
                </a:solidFill>
              </a:rPr>
              <a:t>Variación 2016-2020</a:t>
            </a:r>
          </a:p>
          <a:p>
            <a:endParaRPr lang="es-CL" sz="1200" dirty="0">
              <a:solidFill>
                <a:schemeClr val="bg1"/>
              </a:solidFill>
            </a:endParaRPr>
          </a:p>
          <a:p>
            <a:r>
              <a:rPr lang="es-CL" sz="1200" dirty="0">
                <a:solidFill>
                  <a:schemeClr val="bg1"/>
                </a:solidFill>
              </a:rPr>
              <a:t>FONASA   +37,0%</a:t>
            </a:r>
          </a:p>
          <a:p>
            <a:pPr>
              <a:spcAft>
                <a:spcPts val="600"/>
              </a:spcAft>
            </a:pPr>
            <a:r>
              <a:rPr lang="es-CL" sz="1200" dirty="0">
                <a:solidFill>
                  <a:schemeClr val="bg1"/>
                </a:solidFill>
              </a:rPr>
              <a:t>ISAPRE     +59,4%</a:t>
            </a:r>
          </a:p>
          <a:p>
            <a:r>
              <a:rPr lang="es-CL" sz="1200" dirty="0">
                <a:solidFill>
                  <a:schemeClr val="bg1"/>
                </a:solidFill>
              </a:rPr>
              <a:t>SISTEMA  +45,9%</a:t>
            </a:r>
          </a:p>
          <a:p>
            <a:endParaRPr lang="es-CL" sz="1200" dirty="0">
              <a:solidFill>
                <a:schemeClr val="bg1"/>
              </a:solidFill>
            </a:endParaRPr>
          </a:p>
        </p:txBody>
      </p:sp>
      <p:sp>
        <p:nvSpPr>
          <p:cNvPr id="21" name="Rectangle 5">
            <a:extLst>
              <a:ext uri="{FF2B5EF4-FFF2-40B4-BE49-F238E27FC236}">
                <a16:creationId xmlns:a16="http://schemas.microsoft.com/office/drawing/2014/main" id="{4AAAF5AC-B59C-8B4A-875D-30471BD85E86}"/>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54DF0034-6747-B341-936A-87DAF45A6212}"/>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6" name="Rectángulo 25">
            <a:extLst>
              <a:ext uri="{FF2B5EF4-FFF2-40B4-BE49-F238E27FC236}">
                <a16:creationId xmlns:a16="http://schemas.microsoft.com/office/drawing/2014/main" id="{58B40A8B-6938-AC4E-9E09-A1649D92FD7C}"/>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7" name="Rectangle 5">
            <a:extLst>
              <a:ext uri="{FF2B5EF4-FFF2-40B4-BE49-F238E27FC236}">
                <a16:creationId xmlns:a16="http://schemas.microsoft.com/office/drawing/2014/main" id="{4FF49644-E343-A948-89EE-EF7BE3113161}"/>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785EA011-3C1A-AE46-AD67-BF8B6DF0CDF8}"/>
              </a:ext>
            </a:extLst>
          </p:cNvPr>
          <p:cNvSpPr/>
          <p:nvPr/>
        </p:nvSpPr>
        <p:spPr>
          <a:xfrm>
            <a:off x="7217854" y="1654090"/>
            <a:ext cx="1440160" cy="248131"/>
          </a:xfrm>
          <a:prstGeom prst="rect">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182920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8716" y="1018348"/>
            <a:ext cx="7272809" cy="695588"/>
          </a:xfrm>
        </p:spPr>
        <p:txBody>
          <a:bodyPr/>
          <a:lstStyle/>
          <a:p>
            <a:pPr marL="0" indent="0" algn="ctr">
              <a:buNone/>
            </a:pPr>
            <a:r>
              <a:rPr lang="es-CL" sz="1600" dirty="0">
                <a:latin typeface="Arial" panose="020B0604020202020204" pitchFamily="34" charset="0"/>
                <a:cs typeface="Arial" panose="020B0604020202020204" pitchFamily="34" charset="0"/>
              </a:rPr>
              <a:t>Cotización necesaria para financiar el SIL</a:t>
            </a:r>
            <a:r>
              <a:rPr lang="es-CL" sz="1600" baseline="30000" dirty="0">
                <a:latin typeface="Arial" panose="020B0604020202020204" pitchFamily="34" charset="0"/>
                <a:cs typeface="Arial" panose="020B0604020202020204" pitchFamily="34" charset="0"/>
              </a:rPr>
              <a:t>(1)</a:t>
            </a:r>
          </a:p>
          <a:p>
            <a:pPr marL="0" indent="0" algn="ctr">
              <a:buNone/>
            </a:pPr>
            <a:r>
              <a:rPr lang="es-CL" sz="1600" dirty="0">
                <a:latin typeface="Arial" panose="020B0604020202020204" pitchFamily="34" charset="0"/>
                <a:cs typeface="Arial" panose="020B0604020202020204" pitchFamily="34" charset="0"/>
              </a:rPr>
              <a:t>2016-2020</a:t>
            </a:r>
          </a:p>
        </p:txBody>
      </p:sp>
      <p:sp>
        <p:nvSpPr>
          <p:cNvPr id="13" name="1 Título"/>
          <p:cNvSpPr txBox="1">
            <a:spLocks/>
          </p:cNvSpPr>
          <p:nvPr/>
        </p:nvSpPr>
        <p:spPr bwMode="auto">
          <a:xfrm>
            <a:off x="7656500" y="2015755"/>
            <a:ext cx="1535852" cy="221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sz="900" b="1" dirty="0">
                <a:solidFill>
                  <a:srgbClr val="C00000"/>
                </a:solidFill>
                <a:latin typeface="Arial" panose="020B0604020202020204" pitchFamily="34" charset="0"/>
                <a:cs typeface="Arial" panose="020B0604020202020204" pitchFamily="34" charset="0"/>
              </a:rPr>
              <a:t>Variación 2019-2020</a:t>
            </a:r>
          </a:p>
        </p:txBody>
      </p:sp>
      <p:sp>
        <p:nvSpPr>
          <p:cNvPr id="14" name="1 CuadroTexto">
            <a:extLst>
              <a:ext uri="{FF2B5EF4-FFF2-40B4-BE49-F238E27FC236}">
                <a16:creationId xmlns:a16="http://schemas.microsoft.com/office/drawing/2014/main" id="{6B0FD6D1-A0AC-8745-BB1B-89D142E8B832}"/>
              </a:ext>
            </a:extLst>
          </p:cNvPr>
          <p:cNvSpPr txBox="1"/>
          <p:nvPr/>
        </p:nvSpPr>
        <p:spPr>
          <a:xfrm>
            <a:off x="148716" y="6177037"/>
            <a:ext cx="4711316" cy="476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(1) La tasa de equilibrio se define como el porcentaje de la renta total, que financia el gasto (subsidio y cotizaciones) en licencias medicas autorizadas </a:t>
            </a:r>
          </a:p>
        </p:txBody>
      </p:sp>
      <p:sp>
        <p:nvSpPr>
          <p:cNvPr id="19" name="1 CuadroTexto">
            <a:extLst>
              <a:ext uri="{FF2B5EF4-FFF2-40B4-BE49-F238E27FC236}">
                <a16:creationId xmlns:a16="http://schemas.microsoft.com/office/drawing/2014/main" id="{6049390C-A6A2-6C4B-A600-FD195A5410F4}"/>
              </a:ext>
            </a:extLst>
          </p:cNvPr>
          <p:cNvSpPr txBox="1"/>
          <p:nvPr/>
        </p:nvSpPr>
        <p:spPr>
          <a:xfrm>
            <a:off x="5772480" y="6322817"/>
            <a:ext cx="3419872" cy="254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graphicFrame>
        <p:nvGraphicFramePr>
          <p:cNvPr id="16" name="Gráfico 15">
            <a:extLst>
              <a:ext uri="{FF2B5EF4-FFF2-40B4-BE49-F238E27FC236}">
                <a16:creationId xmlns:a16="http://schemas.microsoft.com/office/drawing/2014/main" id="{7283589F-63AE-B14C-B9A0-A819C964A073}"/>
              </a:ext>
            </a:extLst>
          </p:cNvPr>
          <p:cNvGraphicFramePr>
            <a:graphicFrameLocks/>
          </p:cNvGraphicFramePr>
          <p:nvPr>
            <p:extLst>
              <p:ext uri="{D42A27DB-BD31-4B8C-83A1-F6EECF244321}">
                <p14:modId xmlns:p14="http://schemas.microsoft.com/office/powerpoint/2010/main" val="290002171"/>
              </p:ext>
            </p:extLst>
          </p:nvPr>
        </p:nvGraphicFramePr>
        <p:xfrm>
          <a:off x="191179" y="2093987"/>
          <a:ext cx="8280920" cy="4083050"/>
        </p:xfrm>
        <a:graphic>
          <a:graphicData uri="http://schemas.openxmlformats.org/drawingml/2006/chart">
            <c:chart xmlns:c="http://schemas.openxmlformats.org/drawingml/2006/chart" xmlns:r="http://schemas.openxmlformats.org/officeDocument/2006/relationships" r:id="rId3"/>
          </a:graphicData>
        </a:graphic>
      </p:graphicFrame>
      <p:sp>
        <p:nvSpPr>
          <p:cNvPr id="8" name="1 Pentágono"/>
          <p:cNvSpPr/>
          <p:nvPr/>
        </p:nvSpPr>
        <p:spPr>
          <a:xfrm>
            <a:off x="7812360" y="2305926"/>
            <a:ext cx="1224134" cy="247553"/>
          </a:xfrm>
          <a:prstGeom prst="homePlate">
            <a:avLst/>
          </a:prstGeom>
          <a:solidFill>
            <a:srgbClr val="C00000"/>
          </a:solidFill>
          <a:ln>
            <a:noFill/>
          </a:ln>
          <a:effectLst/>
        </p:spPr>
        <p:style>
          <a:lnRef idx="1">
            <a:schemeClr val="accent2"/>
          </a:lnRef>
          <a:fillRef idx="2">
            <a:schemeClr val="accent2"/>
          </a:fillRef>
          <a:effectRef idx="1">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800" b="1" dirty="0">
                <a:solidFill>
                  <a:schemeClr val="bg1"/>
                </a:solidFill>
                <a:latin typeface="Arial" panose="020B0604020202020204" pitchFamily="34" charset="0"/>
                <a:cs typeface="Arial" panose="020B0604020202020204" pitchFamily="34" charset="0"/>
              </a:rPr>
              <a:t>FONASA+0,23pp</a:t>
            </a:r>
          </a:p>
        </p:txBody>
      </p:sp>
      <p:sp>
        <p:nvSpPr>
          <p:cNvPr id="11" name="1 Pentágono"/>
          <p:cNvSpPr/>
          <p:nvPr/>
        </p:nvSpPr>
        <p:spPr>
          <a:xfrm>
            <a:off x="7812359" y="2636912"/>
            <a:ext cx="1224135" cy="288032"/>
          </a:xfrm>
          <a:prstGeom prst="homePlate">
            <a:avLst/>
          </a:prstGeom>
          <a:solidFill>
            <a:srgbClr val="0055D4"/>
          </a:solidFill>
          <a:ln>
            <a:noFill/>
          </a:ln>
          <a:effectLst/>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800" b="1" dirty="0">
                <a:solidFill>
                  <a:schemeClr val="bg1"/>
                </a:solidFill>
                <a:latin typeface="Arial" panose="020B0604020202020204" pitchFamily="34" charset="0"/>
                <a:cs typeface="Arial" panose="020B0604020202020204" pitchFamily="34" charset="0"/>
              </a:rPr>
              <a:t>iSAPREs +0,54pp</a:t>
            </a:r>
          </a:p>
        </p:txBody>
      </p:sp>
      <p:sp>
        <p:nvSpPr>
          <p:cNvPr id="12" name="1 Pentágono"/>
          <p:cNvSpPr/>
          <p:nvPr/>
        </p:nvSpPr>
        <p:spPr>
          <a:xfrm>
            <a:off x="7812360" y="2996952"/>
            <a:ext cx="1224136" cy="288032"/>
          </a:xfrm>
          <a:prstGeom prst="homePlate">
            <a:avLst/>
          </a:prstGeom>
          <a:solidFill>
            <a:srgbClr val="00B050"/>
          </a:solidFill>
          <a:ln>
            <a:noFill/>
          </a:ln>
          <a:effectLst/>
        </p:spPr>
        <p:style>
          <a:lnRef idx="1">
            <a:schemeClr val="accent3"/>
          </a:lnRef>
          <a:fillRef idx="3">
            <a:schemeClr val="accent3"/>
          </a:fillRef>
          <a:effectRef idx="2">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800" b="1" dirty="0">
                <a:solidFill>
                  <a:schemeClr val="bg1"/>
                </a:solidFill>
                <a:latin typeface="Arial" panose="020B0604020202020204" pitchFamily="34" charset="0"/>
                <a:cs typeface="Arial" panose="020B0604020202020204" pitchFamily="34" charset="0"/>
              </a:rPr>
              <a:t>SISTEMA +0,37pp</a:t>
            </a:r>
          </a:p>
        </p:txBody>
      </p:sp>
      <p:sp>
        <p:nvSpPr>
          <p:cNvPr id="17" name="Rectángulo 16">
            <a:extLst>
              <a:ext uri="{FF2B5EF4-FFF2-40B4-BE49-F238E27FC236}">
                <a16:creationId xmlns:a16="http://schemas.microsoft.com/office/drawing/2014/main" id="{32B191B7-1C01-3B4A-BD2A-CE8868677F48}"/>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8" name="1 Título">
            <a:extLst>
              <a:ext uri="{FF2B5EF4-FFF2-40B4-BE49-F238E27FC236}">
                <a16:creationId xmlns:a16="http://schemas.microsoft.com/office/drawing/2014/main" id="{0CBBDEB5-9ABE-A946-B8DE-E31A75D5E77C}"/>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Gasto en SIL</a:t>
            </a:r>
            <a:endParaRPr lang="es-CL" sz="2400" dirty="0">
              <a:solidFill>
                <a:schemeClr val="bg1"/>
              </a:solidFill>
              <a:latin typeface="Arial" panose="020B0604020202020204" pitchFamily="34" charset="0"/>
              <a:cs typeface="Arial" panose="020B0604020202020204" pitchFamily="34" charset="0"/>
            </a:endParaRPr>
          </a:p>
        </p:txBody>
      </p:sp>
      <p:sp>
        <p:nvSpPr>
          <p:cNvPr id="20" name="Redondear rectángulo de esquina del mismo lado 19">
            <a:extLst>
              <a:ext uri="{FF2B5EF4-FFF2-40B4-BE49-F238E27FC236}">
                <a16:creationId xmlns:a16="http://schemas.microsoft.com/office/drawing/2014/main" id="{BBDFA86B-D76C-594A-8CDF-815356A73DF0}"/>
              </a:ext>
            </a:extLst>
          </p:cNvPr>
          <p:cNvSpPr/>
          <p:nvPr/>
        </p:nvSpPr>
        <p:spPr>
          <a:xfrm rot="16200000">
            <a:off x="7455881" y="300719"/>
            <a:ext cx="1190995" cy="2185246"/>
          </a:xfrm>
          <a:prstGeom prst="round2Same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892FEF64-9AF4-474B-B3EB-FDECCB7B0706}"/>
              </a:ext>
            </a:extLst>
          </p:cNvPr>
          <p:cNvSpPr/>
          <p:nvPr/>
        </p:nvSpPr>
        <p:spPr>
          <a:xfrm>
            <a:off x="7191120" y="829927"/>
            <a:ext cx="4572000" cy="1277273"/>
          </a:xfrm>
          <a:prstGeom prst="rect">
            <a:avLst/>
          </a:prstGeom>
        </p:spPr>
        <p:txBody>
          <a:bodyPr>
            <a:spAutoFit/>
          </a:bodyPr>
          <a:lstStyle/>
          <a:p>
            <a:r>
              <a:rPr lang="es-CL" sz="1200" b="1" dirty="0">
                <a:solidFill>
                  <a:schemeClr val="bg1"/>
                </a:solidFill>
              </a:rPr>
              <a:t>Variación 2016-2020</a:t>
            </a:r>
          </a:p>
          <a:p>
            <a:endParaRPr lang="es-CL" sz="1200" b="1" dirty="0">
              <a:solidFill>
                <a:schemeClr val="bg1"/>
              </a:solidFill>
            </a:endParaRPr>
          </a:p>
          <a:p>
            <a:r>
              <a:rPr lang="es-CL" sz="1200" b="1" dirty="0">
                <a:solidFill>
                  <a:schemeClr val="bg1"/>
                </a:solidFill>
              </a:rPr>
              <a:t>FONASA   +0,4pp</a:t>
            </a:r>
          </a:p>
          <a:p>
            <a:pPr>
              <a:spcAft>
                <a:spcPts val="600"/>
              </a:spcAft>
            </a:pPr>
            <a:r>
              <a:rPr lang="es-CL" sz="1200" b="1" dirty="0">
                <a:solidFill>
                  <a:schemeClr val="bg1"/>
                </a:solidFill>
              </a:rPr>
              <a:t>ISAPRE     +0,54pp</a:t>
            </a:r>
          </a:p>
          <a:p>
            <a:r>
              <a:rPr lang="es-CL" sz="1200" b="1" dirty="0">
                <a:solidFill>
                  <a:schemeClr val="bg1"/>
                </a:solidFill>
              </a:rPr>
              <a:t>SISTEMA  +0,37pp</a:t>
            </a:r>
          </a:p>
          <a:p>
            <a:endParaRPr lang="es-CL" sz="1200" b="1" dirty="0">
              <a:solidFill>
                <a:schemeClr val="bg1"/>
              </a:solidFill>
            </a:endParaRPr>
          </a:p>
        </p:txBody>
      </p:sp>
      <p:sp>
        <p:nvSpPr>
          <p:cNvPr id="24" name="Rectangle 5">
            <a:extLst>
              <a:ext uri="{FF2B5EF4-FFF2-40B4-BE49-F238E27FC236}">
                <a16:creationId xmlns:a16="http://schemas.microsoft.com/office/drawing/2014/main" id="{61FD5E49-4D35-9848-B41E-26E3A68E492A}"/>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D307BF2D-B810-CE4A-ABBF-288423DFCB6A}"/>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6" name="Rectángulo 25">
            <a:extLst>
              <a:ext uri="{FF2B5EF4-FFF2-40B4-BE49-F238E27FC236}">
                <a16:creationId xmlns:a16="http://schemas.microsoft.com/office/drawing/2014/main" id="{F5BF2400-224D-6B4C-A837-EE0A546E5CBF}"/>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7" name="Rectangle 5">
            <a:extLst>
              <a:ext uri="{FF2B5EF4-FFF2-40B4-BE49-F238E27FC236}">
                <a16:creationId xmlns:a16="http://schemas.microsoft.com/office/drawing/2014/main" id="{B9649EC5-C215-EE42-9916-13D8C3C2ACDD}"/>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26619964-A634-064B-8CD0-B34558FABDB4}"/>
              </a:ext>
            </a:extLst>
          </p:cNvPr>
          <p:cNvSpPr/>
          <p:nvPr/>
        </p:nvSpPr>
        <p:spPr>
          <a:xfrm>
            <a:off x="7217854" y="1654090"/>
            <a:ext cx="1440160" cy="248131"/>
          </a:xfrm>
          <a:prstGeom prst="rect">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0774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25 Rectángulo redondeado">
            <a:extLst>
              <a:ext uri="{FF2B5EF4-FFF2-40B4-BE49-F238E27FC236}">
                <a16:creationId xmlns:a16="http://schemas.microsoft.com/office/drawing/2014/main" id="{08F6CD1E-CDE6-2D4F-B2B9-5D222EBB12DB}"/>
              </a:ext>
            </a:extLst>
          </p:cNvPr>
          <p:cNvSpPr/>
          <p:nvPr/>
        </p:nvSpPr>
        <p:spPr>
          <a:xfrm>
            <a:off x="7670573" y="1478714"/>
            <a:ext cx="718333" cy="1521675"/>
          </a:xfrm>
          <a:prstGeom prst="roundRect">
            <a:avLst>
              <a:gd name="adj" fmla="val 0"/>
            </a:avLst>
          </a:prstGeom>
          <a:solidFill>
            <a:srgbClr val="C00000"/>
          </a:soli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L" sz="1200" dirty="0">
              <a:solidFill>
                <a:schemeClr val="bg1"/>
              </a:solidFill>
              <a:latin typeface="Arial" panose="020B0604020202020204" pitchFamily="34" charset="0"/>
              <a:cs typeface="Arial" panose="020B0604020202020204" pitchFamily="34" charset="0"/>
            </a:endParaRPr>
          </a:p>
        </p:txBody>
      </p:sp>
      <p:sp>
        <p:nvSpPr>
          <p:cNvPr id="65" name="25 Rectángulo redondeado">
            <a:extLst>
              <a:ext uri="{FF2B5EF4-FFF2-40B4-BE49-F238E27FC236}">
                <a16:creationId xmlns:a16="http://schemas.microsoft.com/office/drawing/2014/main" id="{8FDD67AE-C206-7540-83DE-D8FDE06489FC}"/>
              </a:ext>
            </a:extLst>
          </p:cNvPr>
          <p:cNvSpPr/>
          <p:nvPr/>
        </p:nvSpPr>
        <p:spPr>
          <a:xfrm>
            <a:off x="6525540" y="1573488"/>
            <a:ext cx="718333" cy="1432563"/>
          </a:xfrm>
          <a:prstGeom prst="roundRect">
            <a:avLst>
              <a:gd name="adj" fmla="val 0"/>
            </a:avLst>
          </a:prstGeom>
          <a:solidFill>
            <a:srgbClr val="C00000"/>
          </a:soli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L" sz="1200" dirty="0">
              <a:solidFill>
                <a:schemeClr val="bg1"/>
              </a:solidFill>
              <a:latin typeface="Arial" panose="020B0604020202020204" pitchFamily="34" charset="0"/>
              <a:cs typeface="Arial" panose="020B0604020202020204" pitchFamily="34" charset="0"/>
            </a:endParaRPr>
          </a:p>
        </p:txBody>
      </p:sp>
      <p:sp>
        <p:nvSpPr>
          <p:cNvPr id="64" name="25 Rectángulo redondeado">
            <a:extLst>
              <a:ext uri="{FF2B5EF4-FFF2-40B4-BE49-F238E27FC236}">
                <a16:creationId xmlns:a16="http://schemas.microsoft.com/office/drawing/2014/main" id="{06FA3F76-63EC-5542-9A2F-BD7D409ECDD0}"/>
              </a:ext>
            </a:extLst>
          </p:cNvPr>
          <p:cNvSpPr/>
          <p:nvPr/>
        </p:nvSpPr>
        <p:spPr>
          <a:xfrm>
            <a:off x="5392617" y="1686913"/>
            <a:ext cx="718333" cy="1319138"/>
          </a:xfrm>
          <a:prstGeom prst="roundRect">
            <a:avLst>
              <a:gd name="adj" fmla="val 0"/>
            </a:avLst>
          </a:prstGeom>
          <a:solidFill>
            <a:srgbClr val="C00000"/>
          </a:soli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L" sz="1200" dirty="0">
              <a:solidFill>
                <a:schemeClr val="bg1"/>
              </a:solidFill>
              <a:latin typeface="Arial" panose="020B0604020202020204" pitchFamily="34" charset="0"/>
              <a:cs typeface="Arial" panose="020B0604020202020204" pitchFamily="34" charset="0"/>
            </a:endParaRPr>
          </a:p>
        </p:txBody>
      </p:sp>
      <p:sp>
        <p:nvSpPr>
          <p:cNvPr id="61" name="25 Rectángulo redondeado">
            <a:extLst>
              <a:ext uri="{FF2B5EF4-FFF2-40B4-BE49-F238E27FC236}">
                <a16:creationId xmlns:a16="http://schemas.microsoft.com/office/drawing/2014/main" id="{49EE2A1F-91F0-F246-ABC1-DA7B2F097E76}"/>
              </a:ext>
            </a:extLst>
          </p:cNvPr>
          <p:cNvSpPr/>
          <p:nvPr/>
        </p:nvSpPr>
        <p:spPr>
          <a:xfrm>
            <a:off x="4273578" y="1778798"/>
            <a:ext cx="718333" cy="1223460"/>
          </a:xfrm>
          <a:prstGeom prst="roundRect">
            <a:avLst>
              <a:gd name="adj" fmla="val 0"/>
            </a:avLst>
          </a:prstGeom>
          <a:solidFill>
            <a:srgbClr val="C00000"/>
          </a:soli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L" sz="1200" dirty="0">
              <a:solidFill>
                <a:schemeClr val="bg1"/>
              </a:solidFill>
              <a:latin typeface="Arial" panose="020B0604020202020204" pitchFamily="34" charset="0"/>
              <a:cs typeface="Arial" panose="020B0604020202020204" pitchFamily="34" charset="0"/>
            </a:endParaRPr>
          </a:p>
        </p:txBody>
      </p:sp>
      <p:sp>
        <p:nvSpPr>
          <p:cNvPr id="26" name="25 Rectángulo redondeado"/>
          <p:cNvSpPr/>
          <p:nvPr/>
        </p:nvSpPr>
        <p:spPr>
          <a:xfrm>
            <a:off x="3195632" y="1877069"/>
            <a:ext cx="718333" cy="1125189"/>
          </a:xfrm>
          <a:prstGeom prst="roundRect">
            <a:avLst>
              <a:gd name="adj" fmla="val 0"/>
            </a:avLst>
          </a:prstGeom>
          <a:solidFill>
            <a:srgbClr val="C00000"/>
          </a:soli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L" sz="1200" dirty="0">
              <a:solidFill>
                <a:schemeClr val="bg1"/>
              </a:solidFill>
              <a:latin typeface="Arial" panose="020B0604020202020204" pitchFamily="34" charset="0"/>
              <a:cs typeface="Arial" panose="020B0604020202020204" pitchFamily="34" charset="0"/>
            </a:endParaRPr>
          </a:p>
        </p:txBody>
      </p:sp>
      <p:sp>
        <p:nvSpPr>
          <p:cNvPr id="36" name="35 CuadroTexto"/>
          <p:cNvSpPr txBox="1"/>
          <p:nvPr/>
        </p:nvSpPr>
        <p:spPr>
          <a:xfrm>
            <a:off x="3202650" y="2573463"/>
            <a:ext cx="718332" cy="400110"/>
          </a:xfrm>
          <a:prstGeom prst="rect">
            <a:avLst/>
          </a:prstGeom>
          <a:noFill/>
        </p:spPr>
        <p:txBody>
          <a:bodyPr wrap="square" rtlCol="0">
            <a:spAutoFit/>
          </a:bodyPr>
          <a:lstStyle/>
          <a:p>
            <a:pPr algn="ctr"/>
            <a:r>
              <a:rPr lang="es-CL" sz="2000" b="1" dirty="0">
                <a:solidFill>
                  <a:schemeClr val="bg1"/>
                </a:solidFill>
                <a:cs typeface="Arial" panose="020B0604020202020204" pitchFamily="34" charset="0"/>
              </a:rPr>
              <a:t>8,3</a:t>
            </a:r>
          </a:p>
        </p:txBody>
      </p:sp>
      <p:sp>
        <p:nvSpPr>
          <p:cNvPr id="37" name="36 CuadroTexto"/>
          <p:cNvSpPr txBox="1"/>
          <p:nvPr/>
        </p:nvSpPr>
        <p:spPr>
          <a:xfrm>
            <a:off x="4280595" y="2573463"/>
            <a:ext cx="709230" cy="400110"/>
          </a:xfrm>
          <a:prstGeom prst="rect">
            <a:avLst/>
          </a:prstGeom>
          <a:noFill/>
        </p:spPr>
        <p:txBody>
          <a:bodyPr wrap="square" rtlCol="0">
            <a:spAutoFit/>
          </a:bodyPr>
          <a:lstStyle/>
          <a:p>
            <a:pPr algn="ctr"/>
            <a:r>
              <a:rPr lang="es-CL" sz="2000" b="1" dirty="0">
                <a:solidFill>
                  <a:schemeClr val="bg1"/>
                </a:solidFill>
                <a:cs typeface="Arial" panose="020B0604020202020204" pitchFamily="34" charset="0"/>
              </a:rPr>
              <a:t>8,7</a:t>
            </a:r>
          </a:p>
        </p:txBody>
      </p:sp>
      <p:sp>
        <p:nvSpPr>
          <p:cNvPr id="38" name="37 CuadroTexto"/>
          <p:cNvSpPr txBox="1"/>
          <p:nvPr/>
        </p:nvSpPr>
        <p:spPr>
          <a:xfrm>
            <a:off x="5398937" y="2574919"/>
            <a:ext cx="707840" cy="400110"/>
          </a:xfrm>
          <a:prstGeom prst="rect">
            <a:avLst/>
          </a:prstGeom>
          <a:noFill/>
        </p:spPr>
        <p:txBody>
          <a:bodyPr wrap="square" rtlCol="0">
            <a:spAutoFit/>
          </a:bodyPr>
          <a:lstStyle/>
          <a:p>
            <a:pPr algn="ctr"/>
            <a:r>
              <a:rPr lang="es-CL" sz="2000" b="1" dirty="0">
                <a:solidFill>
                  <a:schemeClr val="bg1"/>
                </a:solidFill>
                <a:cs typeface="Arial" panose="020B0604020202020204" pitchFamily="34" charset="0"/>
              </a:rPr>
              <a:t>9,8</a:t>
            </a:r>
          </a:p>
        </p:txBody>
      </p:sp>
      <p:sp>
        <p:nvSpPr>
          <p:cNvPr id="39" name="38 CuadroTexto"/>
          <p:cNvSpPr txBox="1"/>
          <p:nvPr/>
        </p:nvSpPr>
        <p:spPr>
          <a:xfrm>
            <a:off x="6521367" y="2573265"/>
            <a:ext cx="716698" cy="400110"/>
          </a:xfrm>
          <a:prstGeom prst="rect">
            <a:avLst/>
          </a:prstGeom>
          <a:noFill/>
        </p:spPr>
        <p:txBody>
          <a:bodyPr wrap="square" rtlCol="0">
            <a:spAutoFit/>
          </a:bodyPr>
          <a:lstStyle/>
          <a:p>
            <a:pPr algn="ctr"/>
            <a:r>
              <a:rPr lang="es-CL" sz="2000" b="1" dirty="0">
                <a:solidFill>
                  <a:schemeClr val="bg1"/>
                </a:solidFill>
                <a:cs typeface="Arial" panose="020B0604020202020204" pitchFamily="34" charset="0"/>
              </a:rPr>
              <a:t>11,2</a:t>
            </a:r>
          </a:p>
        </p:txBody>
      </p:sp>
      <p:sp>
        <p:nvSpPr>
          <p:cNvPr id="41" name="40 Rectángulo redondeado"/>
          <p:cNvSpPr/>
          <p:nvPr/>
        </p:nvSpPr>
        <p:spPr>
          <a:xfrm>
            <a:off x="2987824" y="1339940"/>
            <a:ext cx="5547956" cy="2521107"/>
          </a:xfrm>
          <a:prstGeom prst="roundRect">
            <a:avLst>
              <a:gd name="adj" fmla="val 8293"/>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42" name="41 Rectángulo redondeado"/>
          <p:cNvSpPr/>
          <p:nvPr/>
        </p:nvSpPr>
        <p:spPr>
          <a:xfrm>
            <a:off x="2987824" y="836712"/>
            <a:ext cx="5547956" cy="399673"/>
          </a:xfrm>
          <a:prstGeom prst="roundRect">
            <a:avLst>
              <a:gd name="adj" fmla="val 38938"/>
            </a:avLst>
          </a:prstGeom>
          <a:solidFill>
            <a:srgbClr val="C00000"/>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500" b="1" dirty="0">
                <a:solidFill>
                  <a:schemeClr val="bg1"/>
                </a:solidFill>
                <a:latin typeface="Arial" panose="020B0604020202020204" pitchFamily="34" charset="0"/>
                <a:cs typeface="Arial" panose="020B0604020202020204" pitchFamily="34" charset="0"/>
              </a:rPr>
              <a:t>Número de días pagados por cotizante (promedio país)</a:t>
            </a:r>
          </a:p>
        </p:txBody>
      </p:sp>
      <p:sp>
        <p:nvSpPr>
          <p:cNvPr id="49" name="48 Rectángulo redondeado"/>
          <p:cNvSpPr/>
          <p:nvPr/>
        </p:nvSpPr>
        <p:spPr bwMode="auto">
          <a:xfrm>
            <a:off x="2987824" y="4035585"/>
            <a:ext cx="1012080" cy="337188"/>
          </a:xfrm>
          <a:prstGeom prst="roundRect">
            <a:avLst/>
          </a:prstGeom>
          <a:solidFill>
            <a:srgbClr val="C00000"/>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L" sz="1600" b="1" dirty="0">
                <a:solidFill>
                  <a:schemeClr val="bg1"/>
                </a:solidFill>
                <a:latin typeface="Arial" panose="020B0604020202020204" pitchFamily="34" charset="0"/>
                <a:cs typeface="Arial" panose="020B0604020202020204" pitchFamily="34" charset="0"/>
              </a:rPr>
              <a:t>2016</a:t>
            </a:r>
            <a:endParaRPr lang="en-US" sz="1600" b="1" dirty="0">
              <a:solidFill>
                <a:schemeClr val="bg1"/>
              </a:solidFill>
              <a:latin typeface="Arial" panose="020B0604020202020204" pitchFamily="34" charset="0"/>
              <a:cs typeface="Arial" panose="020B0604020202020204" pitchFamily="34" charset="0"/>
            </a:endParaRPr>
          </a:p>
        </p:txBody>
      </p:sp>
      <p:sp>
        <p:nvSpPr>
          <p:cNvPr id="50" name="49 Rectángulo redondeado"/>
          <p:cNvSpPr/>
          <p:nvPr/>
        </p:nvSpPr>
        <p:spPr bwMode="auto">
          <a:xfrm>
            <a:off x="4116785" y="4034552"/>
            <a:ext cx="1020016" cy="338221"/>
          </a:xfrm>
          <a:prstGeom prst="roundRect">
            <a:avLst/>
          </a:prstGeom>
          <a:solidFill>
            <a:srgbClr val="C00000"/>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L" sz="1600" b="1" dirty="0">
                <a:solidFill>
                  <a:schemeClr val="bg1"/>
                </a:solidFill>
                <a:latin typeface="Arial" panose="020B0604020202020204" pitchFamily="34" charset="0"/>
                <a:cs typeface="Arial" panose="020B0604020202020204" pitchFamily="34" charset="0"/>
              </a:rPr>
              <a:t>2017</a:t>
            </a:r>
            <a:endParaRPr lang="en-US" sz="1600" b="1" dirty="0">
              <a:solidFill>
                <a:schemeClr val="bg1"/>
              </a:solidFill>
              <a:latin typeface="Arial" panose="020B0604020202020204" pitchFamily="34" charset="0"/>
              <a:cs typeface="Arial" panose="020B0604020202020204" pitchFamily="34" charset="0"/>
            </a:endParaRPr>
          </a:p>
        </p:txBody>
      </p:sp>
      <p:sp>
        <p:nvSpPr>
          <p:cNvPr id="51" name="50 Rectángulo redondeado"/>
          <p:cNvSpPr/>
          <p:nvPr/>
        </p:nvSpPr>
        <p:spPr bwMode="auto">
          <a:xfrm>
            <a:off x="5245745" y="4034552"/>
            <a:ext cx="1012080" cy="338221"/>
          </a:xfrm>
          <a:prstGeom prst="roundRect">
            <a:avLst/>
          </a:prstGeom>
          <a:solidFill>
            <a:srgbClr val="C00000"/>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L" sz="1600" b="1" dirty="0">
                <a:solidFill>
                  <a:schemeClr val="bg1"/>
                </a:solidFill>
                <a:latin typeface="Arial" panose="020B0604020202020204" pitchFamily="34" charset="0"/>
                <a:cs typeface="Arial" panose="020B0604020202020204" pitchFamily="34" charset="0"/>
              </a:rPr>
              <a:t>2018</a:t>
            </a:r>
            <a:endParaRPr lang="en-US" sz="1600" b="1" dirty="0">
              <a:solidFill>
                <a:schemeClr val="bg1"/>
              </a:solidFill>
              <a:latin typeface="Arial" panose="020B0604020202020204" pitchFamily="34" charset="0"/>
              <a:cs typeface="Arial" panose="020B0604020202020204" pitchFamily="34" charset="0"/>
            </a:endParaRPr>
          </a:p>
        </p:txBody>
      </p:sp>
      <p:sp>
        <p:nvSpPr>
          <p:cNvPr id="52" name="51 Rectángulo redondeado"/>
          <p:cNvSpPr/>
          <p:nvPr/>
        </p:nvSpPr>
        <p:spPr bwMode="auto">
          <a:xfrm>
            <a:off x="6372614" y="4032152"/>
            <a:ext cx="1024187" cy="340621"/>
          </a:xfrm>
          <a:prstGeom prst="roundRect">
            <a:avLst/>
          </a:prstGeom>
          <a:solidFill>
            <a:srgbClr val="C00000"/>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L" sz="1600" b="1" dirty="0">
                <a:solidFill>
                  <a:schemeClr val="bg1"/>
                </a:solidFill>
                <a:latin typeface="Arial" panose="020B0604020202020204" pitchFamily="34" charset="0"/>
                <a:cs typeface="Arial" panose="020B0604020202020204" pitchFamily="34" charset="0"/>
              </a:rPr>
              <a:t>2019</a:t>
            </a:r>
            <a:endParaRPr lang="en-US" sz="1600" b="1" dirty="0">
              <a:solidFill>
                <a:schemeClr val="bg1"/>
              </a:solidFill>
              <a:latin typeface="Arial" panose="020B0604020202020204" pitchFamily="34" charset="0"/>
              <a:cs typeface="Arial" panose="020B0604020202020204" pitchFamily="34" charset="0"/>
            </a:endParaRPr>
          </a:p>
        </p:txBody>
      </p:sp>
      <p:sp>
        <p:nvSpPr>
          <p:cNvPr id="55" name="Rectangle 2"/>
          <p:cNvSpPr>
            <a:spLocks noGrp="1" noChangeArrowheads="1"/>
          </p:cNvSpPr>
          <p:nvPr>
            <p:ph type="title"/>
          </p:nvPr>
        </p:nvSpPr>
        <p:spPr>
          <a:xfrm>
            <a:off x="339012" y="1052736"/>
            <a:ext cx="2056261" cy="2160242"/>
          </a:xfrm>
          <a:noFill/>
        </p:spPr>
        <p:txBody>
          <a:bodyPr/>
          <a:lstStyle/>
          <a:p>
            <a:pPr algn="l" eaLnBrk="1" hangingPunct="1">
              <a:defRPr/>
            </a:pPr>
            <a:r>
              <a:rPr lang="es-CL" sz="1600" dirty="0">
                <a:latin typeface="Arial" panose="020B0604020202020204" pitchFamily="34" charset="0"/>
                <a:cs typeface="Arial" panose="020B0604020202020204" pitchFamily="34" charset="0"/>
              </a:rPr>
              <a:t>Principales indicadores en materia de subsidios</a:t>
            </a:r>
            <a:br>
              <a:rPr lang="es-CL" sz="1600" dirty="0">
                <a:latin typeface="Arial" panose="020B0604020202020204" pitchFamily="34" charset="0"/>
                <a:cs typeface="Arial" panose="020B0604020202020204" pitchFamily="34" charset="0"/>
              </a:rPr>
            </a:br>
            <a:r>
              <a:rPr lang="es-CL" sz="1600" dirty="0">
                <a:latin typeface="Arial" panose="020B0604020202020204" pitchFamily="34" charset="0"/>
                <a:cs typeface="Arial" panose="020B0604020202020204" pitchFamily="34" charset="0"/>
              </a:rPr>
              <a:t>2016-2020</a:t>
            </a:r>
            <a:br>
              <a:rPr lang="es-CL" sz="1600" dirty="0">
                <a:latin typeface="Arial" panose="020B0604020202020204" pitchFamily="34" charset="0"/>
                <a:cs typeface="Arial" panose="020B0604020202020204" pitchFamily="34" charset="0"/>
              </a:rPr>
            </a:br>
            <a:r>
              <a:rPr lang="es-CL" sz="1600" dirty="0">
                <a:latin typeface="Arial" panose="020B0604020202020204" pitchFamily="34" charset="0"/>
                <a:cs typeface="Arial" panose="020B0604020202020204" pitchFamily="34" charset="0"/>
              </a:rPr>
              <a:t>En $ de Dic 2020</a:t>
            </a:r>
            <a:endParaRPr lang="es-ES" sz="1600" dirty="0">
              <a:latin typeface="Arial" panose="020B0604020202020204" pitchFamily="34" charset="0"/>
              <a:cs typeface="Arial" panose="020B0604020202020204" pitchFamily="34" charset="0"/>
            </a:endParaRPr>
          </a:p>
        </p:txBody>
      </p:sp>
      <p:sp>
        <p:nvSpPr>
          <p:cNvPr id="56" name="55 Rectángulo redondeado"/>
          <p:cNvSpPr/>
          <p:nvPr/>
        </p:nvSpPr>
        <p:spPr bwMode="auto">
          <a:xfrm>
            <a:off x="537510" y="4471113"/>
            <a:ext cx="1228281" cy="1462214"/>
          </a:xfrm>
          <a:prstGeom prst="roundRect">
            <a:avLst>
              <a:gd name="adj" fmla="val 9183"/>
            </a:avLst>
          </a:prstGeom>
          <a:solidFill>
            <a:srgbClr val="1419A4"/>
          </a:solidFill>
          <a:effectLst/>
          <a:scene3d>
            <a:camera prst="orthographicFront">
              <a:rot lat="0" lon="0" rev="0"/>
            </a:camera>
            <a:lightRig rig="threePt" dir="t">
              <a:rot lat="0" lon="0" rev="1200000"/>
            </a:lightRig>
          </a:scene3d>
          <a:sp3d/>
        </p:spPr>
        <p:style>
          <a:lnRef idx="0">
            <a:schemeClr val="accent1"/>
          </a:lnRef>
          <a:fillRef idx="1003">
            <a:schemeClr val="dk2"/>
          </a:fillRef>
          <a:effectRef idx="3">
            <a:schemeClr val="accent1"/>
          </a:effectRef>
          <a:fontRef idx="minor">
            <a:schemeClr val="lt1"/>
          </a:fontRef>
        </p:style>
        <p:txBody>
          <a:bodyPr anchor="ctr"/>
          <a:lstStyle/>
          <a:p>
            <a:pPr algn="ctr">
              <a:defRPr/>
            </a:pPr>
            <a:r>
              <a:rPr lang="es-CL" b="1" dirty="0">
                <a:solidFill>
                  <a:schemeClr val="bg1"/>
                </a:solidFill>
                <a:latin typeface="Arial" panose="020B0604020202020204" pitchFamily="34" charset="0"/>
                <a:cs typeface="Arial" panose="020B0604020202020204" pitchFamily="34" charset="0"/>
              </a:rPr>
              <a:t>PRO-MEDIO </a:t>
            </a:r>
          </a:p>
          <a:p>
            <a:pPr algn="ctr">
              <a:defRPr/>
            </a:pPr>
            <a:endParaRPr lang="es-CL" b="1" dirty="0">
              <a:solidFill>
                <a:schemeClr val="bg1"/>
              </a:solidFill>
              <a:latin typeface="Arial" panose="020B0604020202020204" pitchFamily="34" charset="0"/>
              <a:cs typeface="Arial" panose="020B0604020202020204" pitchFamily="34" charset="0"/>
            </a:endParaRPr>
          </a:p>
          <a:p>
            <a:pPr algn="ctr">
              <a:defRPr/>
            </a:pPr>
            <a:r>
              <a:rPr lang="es-CL" b="1" dirty="0">
                <a:solidFill>
                  <a:schemeClr val="bg1"/>
                </a:solidFill>
                <a:latin typeface="Arial" panose="020B0604020202020204" pitchFamily="34" charset="0"/>
                <a:cs typeface="Arial" panose="020B0604020202020204" pitchFamily="34" charset="0"/>
              </a:rPr>
              <a:t>PAÍS</a:t>
            </a:r>
            <a:endParaRPr lang="en-US" b="1" dirty="0">
              <a:solidFill>
                <a:schemeClr val="bg1"/>
              </a:solidFill>
              <a:latin typeface="Arial" panose="020B0604020202020204" pitchFamily="34" charset="0"/>
              <a:cs typeface="Arial" panose="020B0604020202020204" pitchFamily="34" charset="0"/>
            </a:endParaRPr>
          </a:p>
        </p:txBody>
      </p:sp>
      <p:sp>
        <p:nvSpPr>
          <p:cNvPr id="59" name="58 Rectángulo redondeado"/>
          <p:cNvSpPr/>
          <p:nvPr/>
        </p:nvSpPr>
        <p:spPr bwMode="auto">
          <a:xfrm>
            <a:off x="1874736" y="4480943"/>
            <a:ext cx="1012080" cy="433134"/>
          </a:xfrm>
          <a:prstGeom prst="roundRect">
            <a:avLst/>
          </a:prstGeom>
          <a:solidFill>
            <a:srgbClr val="1419A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200" dirty="0">
                <a:solidFill>
                  <a:schemeClr val="tx1"/>
                </a:solidFill>
                <a:latin typeface="Arial" panose="020B0604020202020204" pitchFamily="34" charset="0"/>
                <a:cs typeface="Arial" panose="020B0604020202020204" pitchFamily="34" charset="0"/>
              </a:rPr>
              <a:t>Valor día pagado</a:t>
            </a:r>
            <a:endParaRPr lang="en-US" sz="1200" dirty="0">
              <a:solidFill>
                <a:schemeClr val="tx1"/>
              </a:solidFill>
              <a:latin typeface="Arial" panose="020B0604020202020204" pitchFamily="34" charset="0"/>
              <a:cs typeface="Arial" panose="020B0604020202020204" pitchFamily="34" charset="0"/>
            </a:endParaRPr>
          </a:p>
        </p:txBody>
      </p:sp>
      <p:sp>
        <p:nvSpPr>
          <p:cNvPr id="60" name="59 Rectángulo redondeado"/>
          <p:cNvSpPr/>
          <p:nvPr/>
        </p:nvSpPr>
        <p:spPr bwMode="auto">
          <a:xfrm>
            <a:off x="1874736" y="4993743"/>
            <a:ext cx="1012080" cy="435527"/>
          </a:xfrm>
          <a:prstGeom prst="roundRect">
            <a:avLst/>
          </a:prstGeom>
          <a:solidFill>
            <a:srgbClr val="1419A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200" dirty="0">
                <a:solidFill>
                  <a:schemeClr val="tx1"/>
                </a:solidFill>
                <a:latin typeface="Arial" panose="020B0604020202020204" pitchFamily="34" charset="0"/>
                <a:cs typeface="Arial" panose="020B0604020202020204" pitchFamily="34" charset="0"/>
              </a:rPr>
              <a:t>Costo por licencia</a:t>
            </a:r>
            <a:endParaRPr lang="en-US" sz="1200" dirty="0">
              <a:solidFill>
                <a:schemeClr val="tx1"/>
              </a:solidFill>
              <a:latin typeface="Arial" panose="020B0604020202020204" pitchFamily="34" charset="0"/>
              <a:cs typeface="Arial" panose="020B0604020202020204" pitchFamily="34" charset="0"/>
            </a:endParaRPr>
          </a:p>
        </p:txBody>
      </p:sp>
      <p:sp>
        <p:nvSpPr>
          <p:cNvPr id="62" name="61 Rectángulo redondeado"/>
          <p:cNvSpPr/>
          <p:nvPr/>
        </p:nvSpPr>
        <p:spPr bwMode="auto">
          <a:xfrm>
            <a:off x="1874736" y="5497799"/>
            <a:ext cx="1012080" cy="435527"/>
          </a:xfrm>
          <a:prstGeom prst="roundRect">
            <a:avLst/>
          </a:prstGeom>
          <a:solidFill>
            <a:srgbClr val="1419A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200" dirty="0">
                <a:solidFill>
                  <a:schemeClr val="tx1"/>
                </a:solidFill>
                <a:latin typeface="Arial" panose="020B0604020202020204" pitchFamily="34" charset="0"/>
                <a:cs typeface="Arial" panose="020B0604020202020204" pitchFamily="34" charset="0"/>
              </a:rPr>
              <a:t>Costo por Cotizante</a:t>
            </a:r>
            <a:endParaRPr lang="en-US" sz="1200" dirty="0">
              <a:solidFill>
                <a:schemeClr val="tx1"/>
              </a:solidFill>
              <a:latin typeface="Arial" panose="020B0604020202020204" pitchFamily="34" charset="0"/>
              <a:cs typeface="Arial" panose="020B0604020202020204" pitchFamily="34" charset="0"/>
            </a:endParaRPr>
          </a:p>
        </p:txBody>
      </p:sp>
      <p:sp>
        <p:nvSpPr>
          <p:cNvPr id="63" name="62 Rectángulo redondeado"/>
          <p:cNvSpPr/>
          <p:nvPr/>
        </p:nvSpPr>
        <p:spPr bwMode="auto">
          <a:xfrm>
            <a:off x="2987824" y="4471112"/>
            <a:ext cx="1012080" cy="433134"/>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$ 24.000</a:t>
            </a:r>
            <a:endParaRPr lang="en-US" sz="1200" b="1" dirty="0">
              <a:solidFill>
                <a:prstClr val="black"/>
              </a:solidFill>
              <a:latin typeface="Arial" panose="020B0604020202020204" pitchFamily="34" charset="0"/>
              <a:cs typeface="Arial" panose="020B0604020202020204" pitchFamily="34" charset="0"/>
            </a:endParaRPr>
          </a:p>
        </p:txBody>
      </p:sp>
      <p:sp>
        <p:nvSpPr>
          <p:cNvPr id="95" name="94 Rectángulo redondeado"/>
          <p:cNvSpPr/>
          <p:nvPr/>
        </p:nvSpPr>
        <p:spPr bwMode="auto">
          <a:xfrm>
            <a:off x="2987824" y="4993744"/>
            <a:ext cx="1012080" cy="435527"/>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$ 241.600</a:t>
            </a:r>
            <a:endParaRPr lang="en-US" sz="1200" b="1" dirty="0">
              <a:solidFill>
                <a:prstClr val="black"/>
              </a:solidFill>
              <a:latin typeface="Arial" panose="020B0604020202020204" pitchFamily="34" charset="0"/>
              <a:cs typeface="Arial" panose="020B0604020202020204" pitchFamily="34" charset="0"/>
            </a:endParaRPr>
          </a:p>
        </p:txBody>
      </p:sp>
      <p:sp>
        <p:nvSpPr>
          <p:cNvPr id="97" name="96 Rectángulo redondeado"/>
          <p:cNvSpPr/>
          <p:nvPr/>
        </p:nvSpPr>
        <p:spPr bwMode="auto">
          <a:xfrm>
            <a:off x="4116784" y="4471112"/>
            <a:ext cx="1012080" cy="433134"/>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$ 24.700</a:t>
            </a:r>
            <a:endParaRPr lang="en-US" sz="1200" b="1" dirty="0">
              <a:solidFill>
                <a:prstClr val="black"/>
              </a:solidFill>
              <a:latin typeface="Arial" panose="020B0604020202020204" pitchFamily="34" charset="0"/>
              <a:cs typeface="Arial" panose="020B0604020202020204" pitchFamily="34" charset="0"/>
            </a:endParaRPr>
          </a:p>
        </p:txBody>
      </p:sp>
      <p:sp>
        <p:nvSpPr>
          <p:cNvPr id="98" name="97 Rectángulo redondeado"/>
          <p:cNvSpPr/>
          <p:nvPr/>
        </p:nvSpPr>
        <p:spPr bwMode="auto">
          <a:xfrm>
            <a:off x="4116784" y="4993744"/>
            <a:ext cx="1012080" cy="435527"/>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$ 247.800</a:t>
            </a:r>
            <a:endParaRPr lang="en-US" sz="1200" b="1" dirty="0">
              <a:solidFill>
                <a:prstClr val="black"/>
              </a:solidFill>
              <a:latin typeface="Arial" panose="020B0604020202020204" pitchFamily="34" charset="0"/>
              <a:cs typeface="Arial" panose="020B0604020202020204" pitchFamily="34" charset="0"/>
            </a:endParaRPr>
          </a:p>
        </p:txBody>
      </p:sp>
      <p:sp>
        <p:nvSpPr>
          <p:cNvPr id="100" name="99 Rectángulo redondeado"/>
          <p:cNvSpPr/>
          <p:nvPr/>
        </p:nvSpPr>
        <p:spPr bwMode="auto">
          <a:xfrm>
            <a:off x="5245744" y="4471112"/>
            <a:ext cx="1012080" cy="433134"/>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$ 24.200</a:t>
            </a:r>
            <a:endParaRPr lang="en-US" sz="1200" b="1" dirty="0">
              <a:solidFill>
                <a:prstClr val="black"/>
              </a:solidFill>
              <a:latin typeface="Arial" panose="020B0604020202020204" pitchFamily="34" charset="0"/>
              <a:cs typeface="Arial" panose="020B0604020202020204" pitchFamily="34" charset="0"/>
            </a:endParaRPr>
          </a:p>
        </p:txBody>
      </p:sp>
      <p:sp>
        <p:nvSpPr>
          <p:cNvPr id="101" name="100 Rectángulo redondeado"/>
          <p:cNvSpPr/>
          <p:nvPr/>
        </p:nvSpPr>
        <p:spPr bwMode="auto">
          <a:xfrm>
            <a:off x="5245744" y="4993744"/>
            <a:ext cx="1012080" cy="435527"/>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$ 249.800</a:t>
            </a:r>
            <a:endParaRPr lang="en-US" sz="1200" b="1" dirty="0">
              <a:solidFill>
                <a:prstClr val="black"/>
              </a:solidFill>
              <a:latin typeface="Arial" panose="020B0604020202020204" pitchFamily="34" charset="0"/>
              <a:cs typeface="Arial" panose="020B0604020202020204" pitchFamily="34" charset="0"/>
            </a:endParaRPr>
          </a:p>
        </p:txBody>
      </p:sp>
      <p:sp>
        <p:nvSpPr>
          <p:cNvPr id="103" name="102 Rectángulo redondeado"/>
          <p:cNvSpPr/>
          <p:nvPr/>
        </p:nvSpPr>
        <p:spPr bwMode="auto">
          <a:xfrm>
            <a:off x="6384722" y="4471112"/>
            <a:ext cx="1012080" cy="433134"/>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$ 22.200</a:t>
            </a:r>
            <a:endParaRPr lang="en-US" sz="1200" b="1" dirty="0">
              <a:solidFill>
                <a:prstClr val="black"/>
              </a:solidFill>
              <a:latin typeface="Arial" panose="020B0604020202020204" pitchFamily="34" charset="0"/>
              <a:cs typeface="Arial" panose="020B0604020202020204" pitchFamily="34" charset="0"/>
            </a:endParaRPr>
          </a:p>
        </p:txBody>
      </p:sp>
      <p:sp>
        <p:nvSpPr>
          <p:cNvPr id="104" name="103 Rectángulo redondeado"/>
          <p:cNvSpPr/>
          <p:nvPr/>
        </p:nvSpPr>
        <p:spPr bwMode="auto">
          <a:xfrm>
            <a:off x="6384722" y="4993744"/>
            <a:ext cx="1012080" cy="435527"/>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$ 251.400</a:t>
            </a:r>
            <a:endParaRPr lang="en-US" sz="1200" b="1" dirty="0">
              <a:solidFill>
                <a:prstClr val="black"/>
              </a:solidFill>
              <a:latin typeface="Arial" panose="020B0604020202020204" pitchFamily="34" charset="0"/>
              <a:cs typeface="Arial" panose="020B0604020202020204" pitchFamily="34" charset="0"/>
            </a:endParaRPr>
          </a:p>
        </p:txBody>
      </p:sp>
      <p:sp>
        <p:nvSpPr>
          <p:cNvPr id="107" name="106 Rectángulo redondeado"/>
          <p:cNvSpPr/>
          <p:nvPr/>
        </p:nvSpPr>
        <p:spPr bwMode="auto">
          <a:xfrm>
            <a:off x="2995760" y="5501759"/>
            <a:ext cx="1012080" cy="435527"/>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$ 198.300</a:t>
            </a:r>
            <a:endParaRPr lang="en-US" sz="1200" b="1" dirty="0">
              <a:solidFill>
                <a:prstClr val="black"/>
              </a:solidFill>
              <a:latin typeface="Arial" panose="020B0604020202020204" pitchFamily="34" charset="0"/>
              <a:cs typeface="Arial" panose="020B0604020202020204" pitchFamily="34" charset="0"/>
            </a:endParaRPr>
          </a:p>
        </p:txBody>
      </p:sp>
      <p:sp>
        <p:nvSpPr>
          <p:cNvPr id="108" name="107 Rectángulo redondeado"/>
          <p:cNvSpPr/>
          <p:nvPr/>
        </p:nvSpPr>
        <p:spPr bwMode="auto">
          <a:xfrm>
            <a:off x="4124720" y="5501759"/>
            <a:ext cx="1012080" cy="435527"/>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$ 215.400</a:t>
            </a:r>
            <a:endParaRPr lang="en-US" sz="1200" b="1" dirty="0">
              <a:solidFill>
                <a:prstClr val="black"/>
              </a:solidFill>
              <a:latin typeface="Arial" panose="020B0604020202020204" pitchFamily="34" charset="0"/>
              <a:cs typeface="Arial" panose="020B0604020202020204" pitchFamily="34" charset="0"/>
            </a:endParaRPr>
          </a:p>
        </p:txBody>
      </p:sp>
      <p:sp>
        <p:nvSpPr>
          <p:cNvPr id="109" name="108 Rectángulo redondeado"/>
          <p:cNvSpPr/>
          <p:nvPr/>
        </p:nvSpPr>
        <p:spPr bwMode="auto">
          <a:xfrm>
            <a:off x="5253680" y="5501759"/>
            <a:ext cx="1012080" cy="435527"/>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$ 236.900</a:t>
            </a:r>
            <a:endParaRPr lang="en-US" sz="1200" b="1" dirty="0">
              <a:solidFill>
                <a:prstClr val="black"/>
              </a:solidFill>
              <a:latin typeface="Arial" panose="020B0604020202020204" pitchFamily="34" charset="0"/>
              <a:cs typeface="Arial" panose="020B0604020202020204" pitchFamily="34" charset="0"/>
            </a:endParaRPr>
          </a:p>
        </p:txBody>
      </p:sp>
      <p:sp>
        <p:nvSpPr>
          <p:cNvPr id="110" name="109 Rectángulo redondeado"/>
          <p:cNvSpPr/>
          <p:nvPr/>
        </p:nvSpPr>
        <p:spPr bwMode="auto">
          <a:xfrm>
            <a:off x="6392658" y="5501759"/>
            <a:ext cx="1012080" cy="435527"/>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$ 249.000</a:t>
            </a:r>
            <a:endParaRPr lang="en-US" sz="1200" b="1" dirty="0">
              <a:solidFill>
                <a:prstClr val="black"/>
              </a:solidFill>
              <a:latin typeface="Arial" panose="020B0604020202020204" pitchFamily="34" charset="0"/>
              <a:cs typeface="Arial" panose="020B0604020202020204" pitchFamily="34" charset="0"/>
            </a:endParaRPr>
          </a:p>
        </p:txBody>
      </p:sp>
      <p:sp>
        <p:nvSpPr>
          <p:cNvPr id="44" name="43 Rectángulo redondeado"/>
          <p:cNvSpPr/>
          <p:nvPr/>
        </p:nvSpPr>
        <p:spPr bwMode="auto">
          <a:xfrm>
            <a:off x="7525605" y="4032152"/>
            <a:ext cx="1010175" cy="337468"/>
          </a:xfrm>
          <a:prstGeom prst="roundRect">
            <a:avLst/>
          </a:prstGeom>
          <a:solidFill>
            <a:srgbClr val="C00000"/>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L" sz="1600" b="1" dirty="0">
                <a:solidFill>
                  <a:schemeClr val="bg1"/>
                </a:solidFill>
                <a:latin typeface="Arial" panose="020B0604020202020204" pitchFamily="34" charset="0"/>
                <a:cs typeface="Arial" panose="020B0604020202020204" pitchFamily="34" charset="0"/>
              </a:rPr>
              <a:t>2020</a:t>
            </a:r>
            <a:endParaRPr lang="en-US" sz="1600" b="1" dirty="0">
              <a:solidFill>
                <a:schemeClr val="bg1"/>
              </a:solidFill>
              <a:latin typeface="Arial" panose="020B0604020202020204" pitchFamily="34" charset="0"/>
              <a:cs typeface="Arial" panose="020B0604020202020204" pitchFamily="34" charset="0"/>
            </a:endParaRPr>
          </a:p>
        </p:txBody>
      </p:sp>
      <p:sp>
        <p:nvSpPr>
          <p:cNvPr id="45" name="44 Rectángulo redondeado"/>
          <p:cNvSpPr/>
          <p:nvPr/>
        </p:nvSpPr>
        <p:spPr bwMode="auto">
          <a:xfrm>
            <a:off x="7523700" y="4471112"/>
            <a:ext cx="1012080" cy="433134"/>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$ 23.900</a:t>
            </a:r>
            <a:endParaRPr lang="en-US" sz="1200" b="1" dirty="0">
              <a:solidFill>
                <a:prstClr val="black"/>
              </a:solidFill>
              <a:latin typeface="Arial" panose="020B0604020202020204" pitchFamily="34" charset="0"/>
              <a:cs typeface="Arial" panose="020B0604020202020204" pitchFamily="34" charset="0"/>
            </a:endParaRPr>
          </a:p>
        </p:txBody>
      </p:sp>
      <p:sp>
        <p:nvSpPr>
          <p:cNvPr id="46" name="45 Rectángulo redondeado"/>
          <p:cNvSpPr/>
          <p:nvPr/>
        </p:nvSpPr>
        <p:spPr bwMode="auto">
          <a:xfrm>
            <a:off x="7515764" y="5005738"/>
            <a:ext cx="1012080" cy="435527"/>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$ 309.000</a:t>
            </a:r>
            <a:endParaRPr lang="en-US" sz="1200" b="1" dirty="0">
              <a:solidFill>
                <a:prstClr val="black"/>
              </a:solidFill>
              <a:latin typeface="Arial" panose="020B0604020202020204" pitchFamily="34" charset="0"/>
              <a:cs typeface="Arial" panose="020B0604020202020204" pitchFamily="34" charset="0"/>
            </a:endParaRPr>
          </a:p>
        </p:txBody>
      </p:sp>
      <p:sp>
        <p:nvSpPr>
          <p:cNvPr id="47" name="46 Rectángulo redondeado"/>
          <p:cNvSpPr/>
          <p:nvPr/>
        </p:nvSpPr>
        <p:spPr bwMode="auto">
          <a:xfrm>
            <a:off x="7523700" y="5513753"/>
            <a:ext cx="1012080" cy="435527"/>
          </a:xfrm>
          <a:prstGeom prst="roundRect">
            <a:avLst/>
          </a:prstGeom>
          <a:ln w="9525">
            <a:solidFill>
              <a:srgbClr val="1419A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200" b="1" dirty="0">
                <a:solidFill>
                  <a:prstClr val="black"/>
                </a:solidFill>
                <a:latin typeface="Arial" panose="020B0604020202020204" pitchFamily="34" charset="0"/>
                <a:cs typeface="Arial" panose="020B0604020202020204" pitchFamily="34" charset="0"/>
              </a:rPr>
              <a:t>$ 289.400 </a:t>
            </a:r>
            <a:endParaRPr lang="en-US" sz="1200" b="1" dirty="0">
              <a:solidFill>
                <a:prstClr val="black"/>
              </a:solidFill>
              <a:latin typeface="Arial" panose="020B0604020202020204" pitchFamily="34" charset="0"/>
              <a:cs typeface="Arial" panose="020B0604020202020204" pitchFamily="34" charset="0"/>
            </a:endParaRPr>
          </a:p>
        </p:txBody>
      </p:sp>
      <p:sp>
        <p:nvSpPr>
          <p:cNvPr id="48" name="47 CuadroTexto"/>
          <p:cNvSpPr txBox="1"/>
          <p:nvPr/>
        </p:nvSpPr>
        <p:spPr>
          <a:xfrm>
            <a:off x="7670573" y="2580176"/>
            <a:ext cx="718333" cy="400110"/>
          </a:xfrm>
          <a:prstGeom prst="rect">
            <a:avLst/>
          </a:prstGeom>
          <a:noFill/>
        </p:spPr>
        <p:txBody>
          <a:bodyPr wrap="square" rtlCol="0">
            <a:spAutoFit/>
          </a:bodyPr>
          <a:lstStyle/>
          <a:p>
            <a:pPr algn="ctr"/>
            <a:r>
              <a:rPr lang="es-CL" sz="2000" b="1" dirty="0">
                <a:solidFill>
                  <a:schemeClr val="bg1"/>
                </a:solidFill>
                <a:cs typeface="Arial" panose="020B0604020202020204" pitchFamily="34" charset="0"/>
              </a:rPr>
              <a:t>12,1</a:t>
            </a:r>
          </a:p>
        </p:txBody>
      </p:sp>
      <p:sp>
        <p:nvSpPr>
          <p:cNvPr id="57" name="1 CuadroTexto">
            <a:extLst>
              <a:ext uri="{FF2B5EF4-FFF2-40B4-BE49-F238E27FC236}">
                <a16:creationId xmlns:a16="http://schemas.microsoft.com/office/drawing/2014/main" id="{BE1AA8A6-5963-4F41-8762-5E9D781E1850}"/>
              </a:ext>
            </a:extLst>
          </p:cNvPr>
          <p:cNvSpPr txBox="1"/>
          <p:nvPr/>
        </p:nvSpPr>
        <p:spPr>
          <a:xfrm>
            <a:off x="217736" y="6019438"/>
            <a:ext cx="4809287" cy="476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 El gasto en SIL de las ISAPREs incluye las LM reclamadas y acogidas total o parcialmente en las instancias de apelación. En el caso de FONASA se incluye el monto pagado en LM atrasadas en COMPIN y gasto no ejecutado de Instituciones Públicas.</a:t>
            </a:r>
          </a:p>
        </p:txBody>
      </p:sp>
      <p:sp>
        <p:nvSpPr>
          <p:cNvPr id="58" name="1 CuadroTexto">
            <a:extLst>
              <a:ext uri="{FF2B5EF4-FFF2-40B4-BE49-F238E27FC236}">
                <a16:creationId xmlns:a16="http://schemas.microsoft.com/office/drawing/2014/main" id="{6C33FDF3-504D-2D49-B02D-680489F21B65}"/>
              </a:ext>
            </a:extLst>
          </p:cNvPr>
          <p:cNvSpPr txBox="1"/>
          <p:nvPr/>
        </p:nvSpPr>
        <p:spPr>
          <a:xfrm>
            <a:off x="5804530" y="6245789"/>
            <a:ext cx="3349104" cy="2251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53" name="Rectángulo 52">
            <a:extLst>
              <a:ext uri="{FF2B5EF4-FFF2-40B4-BE49-F238E27FC236}">
                <a16:creationId xmlns:a16="http://schemas.microsoft.com/office/drawing/2014/main" id="{BB10988B-B596-BF48-AE26-9058E2707F47}"/>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54" name="1 Título">
            <a:extLst>
              <a:ext uri="{FF2B5EF4-FFF2-40B4-BE49-F238E27FC236}">
                <a16:creationId xmlns:a16="http://schemas.microsoft.com/office/drawing/2014/main" id="{B2045A47-9755-EC4A-8520-2DD4EEB43B6E}"/>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Gasto en SIL</a:t>
            </a:r>
            <a:endParaRPr lang="es-CL" sz="2400" dirty="0">
              <a:solidFill>
                <a:schemeClr val="bg1"/>
              </a:solidFill>
              <a:latin typeface="Arial" panose="020B0604020202020204" pitchFamily="34" charset="0"/>
              <a:cs typeface="Arial" panose="020B0604020202020204" pitchFamily="34" charset="0"/>
            </a:endParaRPr>
          </a:p>
        </p:txBody>
      </p:sp>
      <p:sp>
        <p:nvSpPr>
          <p:cNvPr id="70" name="Rectangle 5">
            <a:extLst>
              <a:ext uri="{FF2B5EF4-FFF2-40B4-BE49-F238E27FC236}">
                <a16:creationId xmlns:a16="http://schemas.microsoft.com/office/drawing/2014/main" id="{925FFFE4-6C7B-0942-934B-B90D184E26A8}"/>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71" name="Rectángulo 70">
            <a:extLst>
              <a:ext uri="{FF2B5EF4-FFF2-40B4-BE49-F238E27FC236}">
                <a16:creationId xmlns:a16="http://schemas.microsoft.com/office/drawing/2014/main" id="{A42EB481-4D0F-A347-8E84-025DC0D9C445}"/>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72" name="Rectángulo 71">
            <a:extLst>
              <a:ext uri="{FF2B5EF4-FFF2-40B4-BE49-F238E27FC236}">
                <a16:creationId xmlns:a16="http://schemas.microsoft.com/office/drawing/2014/main" id="{E36CDCD1-3820-0548-9B88-C0AF1E32D446}"/>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73" name="Rectangle 5">
            <a:extLst>
              <a:ext uri="{FF2B5EF4-FFF2-40B4-BE49-F238E27FC236}">
                <a16:creationId xmlns:a16="http://schemas.microsoft.com/office/drawing/2014/main" id="{B2A59A77-7930-6443-815C-C5C6B1CEF135}"/>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graphicFrame>
        <p:nvGraphicFramePr>
          <p:cNvPr id="67" name="Tabla 2">
            <a:extLst>
              <a:ext uri="{FF2B5EF4-FFF2-40B4-BE49-F238E27FC236}">
                <a16:creationId xmlns:a16="http://schemas.microsoft.com/office/drawing/2014/main" id="{98296B8B-AA99-9740-9CB2-4AD1E3A54F75}"/>
              </a:ext>
            </a:extLst>
          </p:cNvPr>
          <p:cNvGraphicFramePr>
            <a:graphicFrameLocks noGrp="1"/>
          </p:cNvGraphicFramePr>
          <p:nvPr>
            <p:extLst>
              <p:ext uri="{D42A27DB-BD31-4B8C-83A1-F6EECF244321}">
                <p14:modId xmlns:p14="http://schemas.microsoft.com/office/powerpoint/2010/main" val="3018460049"/>
              </p:ext>
            </p:extLst>
          </p:nvPr>
        </p:nvGraphicFramePr>
        <p:xfrm>
          <a:off x="3308094" y="3211793"/>
          <a:ext cx="4992872" cy="508000"/>
        </p:xfrm>
        <a:graphic>
          <a:graphicData uri="http://schemas.openxmlformats.org/drawingml/2006/table">
            <a:tbl>
              <a:tblPr/>
              <a:tblGrid>
                <a:gridCol w="809989">
                  <a:extLst>
                    <a:ext uri="{9D8B030D-6E8A-4147-A177-3AD203B41FA5}">
                      <a16:colId xmlns:a16="http://schemas.microsoft.com/office/drawing/2014/main" val="4235735736"/>
                    </a:ext>
                  </a:extLst>
                </a:gridCol>
                <a:gridCol w="1099645">
                  <a:extLst>
                    <a:ext uri="{9D8B030D-6E8A-4147-A177-3AD203B41FA5}">
                      <a16:colId xmlns:a16="http://schemas.microsoft.com/office/drawing/2014/main" val="2410308653"/>
                    </a:ext>
                  </a:extLst>
                </a:gridCol>
                <a:gridCol w="987435">
                  <a:extLst>
                    <a:ext uri="{9D8B030D-6E8A-4147-A177-3AD203B41FA5}">
                      <a16:colId xmlns:a16="http://schemas.microsoft.com/office/drawing/2014/main" val="3528041101"/>
                    </a:ext>
                  </a:extLst>
                </a:gridCol>
                <a:gridCol w="1057967">
                  <a:extLst>
                    <a:ext uri="{9D8B030D-6E8A-4147-A177-3AD203B41FA5}">
                      <a16:colId xmlns:a16="http://schemas.microsoft.com/office/drawing/2014/main" val="2047595799"/>
                    </a:ext>
                  </a:extLst>
                </a:gridCol>
                <a:gridCol w="1037836">
                  <a:extLst>
                    <a:ext uri="{9D8B030D-6E8A-4147-A177-3AD203B41FA5}">
                      <a16:colId xmlns:a16="http://schemas.microsoft.com/office/drawing/2014/main" val="4020530439"/>
                    </a:ext>
                  </a:extLst>
                </a:gridCol>
              </a:tblGrid>
              <a:tr h="254000">
                <a:tc rowSpan="2">
                  <a:txBody>
                    <a:bodyPr/>
                    <a:lstStyle/>
                    <a:p>
                      <a:pPr algn="ctr" rtl="0" fontAlgn="ctr"/>
                      <a:r>
                        <a:rPr lang="es-CL" sz="1050" b="1" i="0" u="none" strike="noStrike" dirty="0">
                          <a:solidFill>
                            <a:schemeClr val="tx1"/>
                          </a:solidFill>
                          <a:effectLst/>
                          <a:latin typeface="Arial" panose="020B0604020202020204" pitchFamily="34" charset="0"/>
                          <a:cs typeface="Arial" panose="020B0604020202020204" pitchFamily="34" charset="0"/>
                        </a:rPr>
                        <a:t>% Variación interanual </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050" b="1" i="0" u="none" strike="noStrike">
                          <a:solidFill>
                            <a:schemeClr val="tx1"/>
                          </a:solidFill>
                          <a:effectLst/>
                          <a:latin typeface="Arial" panose="020B0604020202020204" pitchFamily="34" charset="0"/>
                          <a:cs typeface="Arial" panose="020B0604020202020204" pitchFamily="34" charset="0"/>
                        </a:rPr>
                        <a:t>2016-2017</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050" b="1" i="0" u="none" strike="noStrike" dirty="0">
                          <a:solidFill>
                            <a:schemeClr val="tx1"/>
                          </a:solidFill>
                          <a:effectLst/>
                          <a:latin typeface="Arial" panose="020B0604020202020204" pitchFamily="34" charset="0"/>
                          <a:cs typeface="Arial" panose="020B0604020202020204" pitchFamily="34" charset="0"/>
                        </a:rPr>
                        <a:t>2017-2018</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050" b="1" i="0" u="none" strike="noStrike" dirty="0">
                          <a:solidFill>
                            <a:schemeClr val="tx1"/>
                          </a:solidFill>
                          <a:effectLst/>
                          <a:latin typeface="Arial" panose="020B0604020202020204" pitchFamily="34" charset="0"/>
                          <a:cs typeface="Arial" panose="020B0604020202020204" pitchFamily="34" charset="0"/>
                        </a:rPr>
                        <a:t>2018-2019</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050" b="1" i="0" u="none" strike="noStrike">
                          <a:solidFill>
                            <a:schemeClr val="tx1"/>
                          </a:solidFill>
                          <a:effectLst/>
                          <a:latin typeface="Arial" panose="020B0604020202020204" pitchFamily="34" charset="0"/>
                          <a:cs typeface="Arial" panose="020B0604020202020204" pitchFamily="34" charset="0"/>
                        </a:rPr>
                        <a:t>2019-2020</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445765220"/>
                  </a:ext>
                </a:extLst>
              </a:tr>
              <a:tr h="254000">
                <a:tc vMerge="1">
                  <a:txBody>
                    <a:bodyPr/>
                    <a:lstStyle/>
                    <a:p>
                      <a:endParaRPr lang="es-CL"/>
                    </a:p>
                  </a:txBody>
                  <a:tcPr/>
                </a:tc>
                <a:tc>
                  <a:txBody>
                    <a:bodyPr/>
                    <a:lstStyle/>
                    <a:p>
                      <a:pPr algn="ctr" rtl="0" fontAlgn="ctr"/>
                      <a:r>
                        <a:rPr lang="es-CL" sz="1050" b="1" i="0" u="none" strike="noStrike">
                          <a:solidFill>
                            <a:schemeClr val="tx1"/>
                          </a:solidFill>
                          <a:effectLst/>
                          <a:latin typeface="Arial" panose="020B0604020202020204" pitchFamily="34" charset="0"/>
                          <a:cs typeface="Arial" panose="020B0604020202020204" pitchFamily="34" charset="0"/>
                        </a:rPr>
                        <a:t>5,7%</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050" b="1" i="0" u="none" strike="noStrike" dirty="0">
                          <a:solidFill>
                            <a:schemeClr val="tx1"/>
                          </a:solidFill>
                          <a:effectLst/>
                          <a:latin typeface="Arial" panose="020B0604020202020204" pitchFamily="34" charset="0"/>
                          <a:cs typeface="Arial" panose="020B0604020202020204" pitchFamily="34" charset="0"/>
                        </a:rPr>
                        <a:t>11,9%</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050" b="1" i="0" u="none" strike="noStrike">
                          <a:solidFill>
                            <a:schemeClr val="tx1"/>
                          </a:solidFill>
                          <a:effectLst/>
                          <a:latin typeface="Arial" panose="020B0604020202020204" pitchFamily="34" charset="0"/>
                          <a:cs typeface="Arial" panose="020B0604020202020204" pitchFamily="34" charset="0"/>
                        </a:rPr>
                        <a:t>14,5%</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050" b="1" i="0" u="none" strike="noStrike" dirty="0">
                          <a:solidFill>
                            <a:schemeClr val="tx1"/>
                          </a:solidFill>
                          <a:effectLst/>
                          <a:latin typeface="Arial" panose="020B0604020202020204" pitchFamily="34" charset="0"/>
                          <a:cs typeface="Arial" panose="020B0604020202020204" pitchFamily="34" charset="0"/>
                        </a:rPr>
                        <a:t>8,2%</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170204027"/>
                  </a:ext>
                </a:extLst>
              </a:tr>
            </a:tbl>
          </a:graphicData>
        </a:graphic>
      </p:graphicFrame>
    </p:spTree>
    <p:extLst>
      <p:ext uri="{BB962C8B-B14F-4D97-AF65-F5344CB8AC3E}">
        <p14:creationId xmlns:p14="http://schemas.microsoft.com/office/powerpoint/2010/main" val="258613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redondeado"/>
          <p:cNvSpPr/>
          <p:nvPr/>
        </p:nvSpPr>
        <p:spPr bwMode="auto">
          <a:xfrm>
            <a:off x="414098" y="1621154"/>
            <a:ext cx="1313250" cy="1939075"/>
          </a:xfrm>
          <a:prstGeom prst="roundRect">
            <a:avLst>
              <a:gd name="adj" fmla="val 9751"/>
            </a:avLst>
          </a:prstGeom>
          <a:solidFill>
            <a:srgbClr val="00B0F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CL" b="1" dirty="0">
                <a:solidFill>
                  <a:schemeClr val="bg1"/>
                </a:solidFill>
                <a:latin typeface="Arial" panose="020B0604020202020204" pitchFamily="34" charset="0"/>
                <a:cs typeface="Arial" panose="020B0604020202020204" pitchFamily="34" charset="0"/>
              </a:rPr>
              <a:t>ISAPRE</a:t>
            </a:r>
            <a:endParaRPr lang="en-US" b="1" dirty="0">
              <a:solidFill>
                <a:schemeClr val="bg1"/>
              </a:solidFill>
              <a:latin typeface="Arial" panose="020B0604020202020204" pitchFamily="34" charset="0"/>
              <a:cs typeface="Arial" panose="020B0604020202020204" pitchFamily="34" charset="0"/>
            </a:endParaRPr>
          </a:p>
        </p:txBody>
      </p:sp>
      <p:sp>
        <p:nvSpPr>
          <p:cNvPr id="17" name="16 Rectángulo redondeado"/>
          <p:cNvSpPr/>
          <p:nvPr/>
        </p:nvSpPr>
        <p:spPr bwMode="auto">
          <a:xfrm>
            <a:off x="414098" y="3697952"/>
            <a:ext cx="1313250" cy="1941648"/>
          </a:xfrm>
          <a:prstGeom prst="roundRect">
            <a:avLst>
              <a:gd name="adj" fmla="val 10505"/>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b="1" dirty="0">
                <a:solidFill>
                  <a:schemeClr val="bg1"/>
                </a:solidFill>
                <a:latin typeface="Arial" panose="020B0604020202020204" pitchFamily="34" charset="0"/>
                <a:cs typeface="Arial" panose="020B0604020202020204" pitchFamily="34" charset="0"/>
              </a:rPr>
              <a:t>FONASA</a:t>
            </a:r>
            <a:endParaRPr lang="en-US" b="1" dirty="0">
              <a:solidFill>
                <a:schemeClr val="bg1"/>
              </a:solidFill>
              <a:latin typeface="Arial" panose="020B0604020202020204" pitchFamily="34" charset="0"/>
              <a:cs typeface="Arial" panose="020B0604020202020204" pitchFamily="34" charset="0"/>
            </a:endParaRPr>
          </a:p>
        </p:txBody>
      </p:sp>
      <p:sp>
        <p:nvSpPr>
          <p:cNvPr id="94" name="93 Rectángulo redondeado"/>
          <p:cNvSpPr/>
          <p:nvPr/>
        </p:nvSpPr>
        <p:spPr bwMode="auto">
          <a:xfrm>
            <a:off x="7812360" y="1623421"/>
            <a:ext cx="1012080" cy="433134"/>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$ 46.500 </a:t>
            </a:r>
            <a:endParaRPr lang="en-US" sz="1300" b="1" dirty="0">
              <a:solidFill>
                <a:prstClr val="black"/>
              </a:solidFill>
              <a:latin typeface="Arial" panose="020B0604020202020204" pitchFamily="34" charset="0"/>
              <a:cs typeface="Arial" panose="020B0604020202020204" pitchFamily="34" charset="0"/>
            </a:endParaRPr>
          </a:p>
        </p:txBody>
      </p:sp>
      <p:sp>
        <p:nvSpPr>
          <p:cNvPr id="116" name="115 Rectángulo redondeado"/>
          <p:cNvSpPr/>
          <p:nvPr/>
        </p:nvSpPr>
        <p:spPr bwMode="auto">
          <a:xfrm>
            <a:off x="7812360" y="2127854"/>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$ 504.200</a:t>
            </a:r>
            <a:endParaRPr lang="en-US" sz="1300" b="1" dirty="0">
              <a:solidFill>
                <a:prstClr val="black"/>
              </a:solidFill>
              <a:latin typeface="Arial" panose="020B0604020202020204" pitchFamily="34" charset="0"/>
              <a:cs typeface="Arial" panose="020B0604020202020204" pitchFamily="34" charset="0"/>
            </a:endParaRPr>
          </a:p>
        </p:txBody>
      </p:sp>
      <p:sp>
        <p:nvSpPr>
          <p:cNvPr id="101" name="100 Rectángulo redondeado"/>
          <p:cNvSpPr/>
          <p:nvPr/>
        </p:nvSpPr>
        <p:spPr bwMode="auto">
          <a:xfrm>
            <a:off x="1801174" y="1621154"/>
            <a:ext cx="1080000" cy="433134"/>
          </a:xfrm>
          <a:prstGeom prst="roundRect">
            <a:avLst/>
          </a:prstGeom>
          <a:solidFill>
            <a:srgbClr val="00B0F0">
              <a:alpha val="50000"/>
            </a:srgb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1200" dirty="0">
                <a:solidFill>
                  <a:schemeClr val="tx1"/>
                </a:solidFill>
                <a:latin typeface="Arial" panose="020B0604020202020204" pitchFamily="34" charset="0"/>
                <a:cs typeface="Arial" panose="020B0604020202020204" pitchFamily="34" charset="0"/>
              </a:rPr>
              <a:t>Valor día pagado</a:t>
            </a:r>
            <a:endParaRPr lang="en-US" sz="1200" dirty="0">
              <a:solidFill>
                <a:schemeClr val="tx1"/>
              </a:solidFill>
              <a:latin typeface="Arial" panose="020B0604020202020204" pitchFamily="34" charset="0"/>
              <a:cs typeface="Arial" panose="020B0604020202020204" pitchFamily="34" charset="0"/>
            </a:endParaRPr>
          </a:p>
        </p:txBody>
      </p:sp>
      <p:sp>
        <p:nvSpPr>
          <p:cNvPr id="104" name="103 Rectángulo redondeado"/>
          <p:cNvSpPr/>
          <p:nvPr/>
        </p:nvSpPr>
        <p:spPr bwMode="auto">
          <a:xfrm>
            <a:off x="1801174" y="2125499"/>
            <a:ext cx="1080000" cy="435527"/>
          </a:xfrm>
          <a:prstGeom prst="roundRect">
            <a:avLst/>
          </a:prstGeom>
          <a:solidFill>
            <a:srgbClr val="00B0F0">
              <a:alpha val="50000"/>
            </a:srgb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1200" dirty="0">
                <a:solidFill>
                  <a:schemeClr val="tx1"/>
                </a:solidFill>
                <a:latin typeface="Arial" panose="020B0604020202020204" pitchFamily="34" charset="0"/>
                <a:cs typeface="Arial" panose="020B0604020202020204" pitchFamily="34" charset="0"/>
              </a:rPr>
              <a:t>Costo por licencia</a:t>
            </a:r>
            <a:endParaRPr lang="en-US" sz="1200" dirty="0">
              <a:solidFill>
                <a:schemeClr val="tx1"/>
              </a:solidFill>
              <a:latin typeface="Arial" panose="020B0604020202020204" pitchFamily="34" charset="0"/>
              <a:cs typeface="Arial" panose="020B0604020202020204" pitchFamily="34" charset="0"/>
            </a:endParaRPr>
          </a:p>
        </p:txBody>
      </p:sp>
      <p:sp>
        <p:nvSpPr>
          <p:cNvPr id="107" name="106 Rectángulo redondeado"/>
          <p:cNvSpPr/>
          <p:nvPr/>
        </p:nvSpPr>
        <p:spPr bwMode="auto">
          <a:xfrm>
            <a:off x="7812360" y="1120658"/>
            <a:ext cx="1012080" cy="431552"/>
          </a:xfrm>
          <a:prstGeom prst="roundRect">
            <a:avLst/>
          </a:prstGeom>
          <a:solidFill>
            <a:srgbClr val="C00000"/>
          </a:soli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L" sz="2000" b="1" dirty="0">
                <a:solidFill>
                  <a:schemeClr val="bg1"/>
                </a:solidFill>
                <a:latin typeface="Arial" panose="020B0604020202020204" pitchFamily="34" charset="0"/>
                <a:cs typeface="Arial" panose="020B0604020202020204" pitchFamily="34" charset="0"/>
              </a:rPr>
              <a:t>2020</a:t>
            </a:r>
            <a:endParaRPr lang="en-US" sz="2000" b="1" dirty="0">
              <a:solidFill>
                <a:schemeClr val="bg1"/>
              </a:solidFill>
              <a:latin typeface="Arial" panose="020B0604020202020204" pitchFamily="34" charset="0"/>
              <a:cs typeface="Arial" panose="020B0604020202020204" pitchFamily="34" charset="0"/>
            </a:endParaRPr>
          </a:p>
        </p:txBody>
      </p:sp>
      <p:sp>
        <p:nvSpPr>
          <p:cNvPr id="72" name="71 Rectángulo redondeado"/>
          <p:cNvSpPr/>
          <p:nvPr/>
        </p:nvSpPr>
        <p:spPr bwMode="auto">
          <a:xfrm>
            <a:off x="2949144" y="1120658"/>
            <a:ext cx="1012080" cy="431552"/>
          </a:xfrm>
          <a:prstGeom prst="roundRect">
            <a:avLst/>
          </a:prstGeom>
          <a:solidFill>
            <a:srgbClr val="C00000"/>
          </a:soli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L" sz="2000" b="1" dirty="0">
                <a:solidFill>
                  <a:schemeClr val="bg1"/>
                </a:solidFill>
                <a:latin typeface="Arial" panose="020B0604020202020204" pitchFamily="34" charset="0"/>
                <a:cs typeface="Arial" panose="020B0604020202020204" pitchFamily="34" charset="0"/>
              </a:rPr>
              <a:t>2016</a:t>
            </a:r>
            <a:endParaRPr lang="en-US" sz="2000" b="1" dirty="0">
              <a:solidFill>
                <a:schemeClr val="bg1"/>
              </a:solidFill>
              <a:latin typeface="Arial" panose="020B0604020202020204" pitchFamily="34" charset="0"/>
              <a:cs typeface="Arial" panose="020B0604020202020204" pitchFamily="34" charset="0"/>
            </a:endParaRPr>
          </a:p>
        </p:txBody>
      </p:sp>
      <p:sp>
        <p:nvSpPr>
          <p:cNvPr id="73" name="72 Rectángulo redondeado"/>
          <p:cNvSpPr/>
          <p:nvPr/>
        </p:nvSpPr>
        <p:spPr bwMode="auto">
          <a:xfrm>
            <a:off x="4139952" y="1126378"/>
            <a:ext cx="1012080" cy="431552"/>
          </a:xfrm>
          <a:prstGeom prst="roundRect">
            <a:avLst/>
          </a:prstGeom>
          <a:solidFill>
            <a:srgbClr val="C00000"/>
          </a:soli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L" sz="2000" b="1" dirty="0">
                <a:solidFill>
                  <a:schemeClr val="bg1"/>
                </a:solidFill>
                <a:latin typeface="Arial" panose="020B0604020202020204" pitchFamily="34" charset="0"/>
                <a:cs typeface="Arial" panose="020B0604020202020204" pitchFamily="34" charset="0"/>
              </a:rPr>
              <a:t>2017</a:t>
            </a:r>
            <a:endParaRPr lang="en-US" sz="2000" b="1" dirty="0">
              <a:solidFill>
                <a:schemeClr val="bg1"/>
              </a:solidFill>
              <a:latin typeface="Arial" panose="020B0604020202020204" pitchFamily="34" charset="0"/>
              <a:cs typeface="Arial" panose="020B0604020202020204" pitchFamily="34" charset="0"/>
            </a:endParaRPr>
          </a:p>
        </p:txBody>
      </p:sp>
      <p:sp>
        <p:nvSpPr>
          <p:cNvPr id="74" name="73 Rectángulo redondeado"/>
          <p:cNvSpPr/>
          <p:nvPr/>
        </p:nvSpPr>
        <p:spPr bwMode="auto">
          <a:xfrm>
            <a:off x="5342904" y="1126378"/>
            <a:ext cx="1012080" cy="431552"/>
          </a:xfrm>
          <a:prstGeom prst="roundRect">
            <a:avLst/>
          </a:prstGeom>
          <a:solidFill>
            <a:srgbClr val="C00000"/>
          </a:soli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L" sz="2000" b="1" dirty="0">
                <a:solidFill>
                  <a:schemeClr val="bg1"/>
                </a:solidFill>
                <a:latin typeface="Arial" panose="020B0604020202020204" pitchFamily="34" charset="0"/>
                <a:cs typeface="Arial" panose="020B0604020202020204" pitchFamily="34" charset="0"/>
              </a:rPr>
              <a:t>2018</a:t>
            </a:r>
            <a:endParaRPr lang="en-US" sz="2000" b="1" dirty="0">
              <a:solidFill>
                <a:schemeClr val="bg1"/>
              </a:solidFill>
              <a:latin typeface="Arial" panose="020B0604020202020204" pitchFamily="34" charset="0"/>
              <a:cs typeface="Arial" panose="020B0604020202020204" pitchFamily="34" charset="0"/>
            </a:endParaRPr>
          </a:p>
        </p:txBody>
      </p:sp>
      <p:sp>
        <p:nvSpPr>
          <p:cNvPr id="75" name="74 Rectángulo redondeado"/>
          <p:cNvSpPr/>
          <p:nvPr/>
        </p:nvSpPr>
        <p:spPr bwMode="auto">
          <a:xfrm>
            <a:off x="6575648" y="1126378"/>
            <a:ext cx="1012080" cy="431552"/>
          </a:xfrm>
          <a:prstGeom prst="roundRect">
            <a:avLst/>
          </a:prstGeom>
          <a:solidFill>
            <a:srgbClr val="C00000"/>
          </a:soli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L" sz="2000" b="1" dirty="0">
                <a:solidFill>
                  <a:schemeClr val="bg1"/>
                </a:solidFill>
                <a:latin typeface="Arial" panose="020B0604020202020204" pitchFamily="34" charset="0"/>
                <a:cs typeface="Arial" panose="020B0604020202020204" pitchFamily="34" charset="0"/>
              </a:rPr>
              <a:t>2019</a:t>
            </a:r>
            <a:endParaRPr lang="en-US" sz="2000" b="1" dirty="0">
              <a:solidFill>
                <a:schemeClr val="bg1"/>
              </a:solidFill>
              <a:latin typeface="Arial" panose="020B0604020202020204" pitchFamily="34" charset="0"/>
              <a:cs typeface="Arial" panose="020B0604020202020204" pitchFamily="34" charset="0"/>
            </a:endParaRPr>
          </a:p>
        </p:txBody>
      </p:sp>
      <p:sp>
        <p:nvSpPr>
          <p:cNvPr id="77" name="76 Rectángulo redondeado"/>
          <p:cNvSpPr/>
          <p:nvPr/>
        </p:nvSpPr>
        <p:spPr bwMode="auto">
          <a:xfrm>
            <a:off x="1798970" y="3124702"/>
            <a:ext cx="1080000" cy="435527"/>
          </a:xfrm>
          <a:prstGeom prst="roundRect">
            <a:avLst/>
          </a:prstGeom>
          <a:solidFill>
            <a:srgbClr val="00B0F0">
              <a:alpha val="50000"/>
            </a:srgb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1200" dirty="0">
                <a:solidFill>
                  <a:schemeClr val="tx1"/>
                </a:solidFill>
                <a:latin typeface="Arial" panose="020B0604020202020204" pitchFamily="34" charset="0"/>
                <a:cs typeface="Arial" panose="020B0604020202020204" pitchFamily="34" charset="0"/>
              </a:rPr>
              <a:t>N° días pagados</a:t>
            </a:r>
            <a:r>
              <a:rPr lang="es-CL" sz="1200" baseline="30000" dirty="0">
                <a:solidFill>
                  <a:schemeClr val="tx1"/>
                </a:solidFill>
                <a:latin typeface="Arial" panose="020B0604020202020204" pitchFamily="34" charset="0"/>
                <a:cs typeface="Arial" panose="020B0604020202020204" pitchFamily="34" charset="0"/>
              </a:rPr>
              <a:t>3</a:t>
            </a:r>
            <a:endParaRPr lang="en-US" sz="1200" baseline="30000" dirty="0">
              <a:solidFill>
                <a:schemeClr val="tx1"/>
              </a:solidFill>
              <a:latin typeface="Arial" panose="020B0604020202020204" pitchFamily="34" charset="0"/>
              <a:cs typeface="Arial" panose="020B0604020202020204" pitchFamily="34" charset="0"/>
            </a:endParaRPr>
          </a:p>
        </p:txBody>
      </p:sp>
      <p:sp>
        <p:nvSpPr>
          <p:cNvPr id="78" name="77 Rectángulo redondeado"/>
          <p:cNvSpPr/>
          <p:nvPr/>
        </p:nvSpPr>
        <p:spPr bwMode="auto">
          <a:xfrm>
            <a:off x="7812360" y="3700869"/>
            <a:ext cx="1012080" cy="433134"/>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$ 17.200</a:t>
            </a:r>
            <a:endParaRPr lang="en-US" sz="1300" b="1" baseline="30000" dirty="0">
              <a:solidFill>
                <a:prstClr val="black"/>
              </a:solidFill>
              <a:latin typeface="Arial" panose="020B0604020202020204" pitchFamily="34" charset="0"/>
              <a:cs typeface="Arial" panose="020B0604020202020204" pitchFamily="34" charset="0"/>
            </a:endParaRPr>
          </a:p>
        </p:txBody>
      </p:sp>
      <p:sp>
        <p:nvSpPr>
          <p:cNvPr id="79" name="78 Rectángulo redondeado"/>
          <p:cNvSpPr/>
          <p:nvPr/>
        </p:nvSpPr>
        <p:spPr bwMode="auto">
          <a:xfrm>
            <a:off x="7812360" y="4203631"/>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$ 236.400</a:t>
            </a:r>
            <a:endParaRPr lang="en-US" sz="1300" b="1" dirty="0">
              <a:solidFill>
                <a:prstClr val="black"/>
              </a:solidFill>
              <a:latin typeface="Arial" panose="020B0604020202020204" pitchFamily="34" charset="0"/>
              <a:cs typeface="Arial" panose="020B0604020202020204" pitchFamily="34" charset="0"/>
            </a:endParaRPr>
          </a:p>
        </p:txBody>
      </p:sp>
      <p:sp>
        <p:nvSpPr>
          <p:cNvPr id="80" name="79 Rectángulo redondeado"/>
          <p:cNvSpPr/>
          <p:nvPr/>
        </p:nvSpPr>
        <p:spPr bwMode="auto">
          <a:xfrm>
            <a:off x="1798970" y="3697951"/>
            <a:ext cx="1080000" cy="433134"/>
          </a:xfrm>
          <a:prstGeom prst="roundRect">
            <a:avLst/>
          </a:prstGeom>
          <a:solidFill>
            <a:srgbClr val="0055D4">
              <a:alpha val="50000"/>
            </a:srgb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1200" dirty="0">
                <a:solidFill>
                  <a:prstClr val="black"/>
                </a:solidFill>
                <a:latin typeface="Arial" panose="020B0604020202020204" pitchFamily="34" charset="0"/>
                <a:cs typeface="Arial" panose="020B0604020202020204" pitchFamily="34" charset="0"/>
              </a:rPr>
              <a:t>Valor día pagado</a:t>
            </a:r>
            <a:r>
              <a:rPr lang="es-CL" sz="1200" baseline="30000" dirty="0">
                <a:solidFill>
                  <a:prstClr val="black"/>
                </a:solidFill>
                <a:latin typeface="Arial" panose="020B0604020202020204" pitchFamily="34" charset="0"/>
                <a:cs typeface="Arial" panose="020B0604020202020204" pitchFamily="34" charset="0"/>
              </a:rPr>
              <a:t>4</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81" name="80 Rectángulo redondeado"/>
          <p:cNvSpPr/>
          <p:nvPr/>
        </p:nvSpPr>
        <p:spPr bwMode="auto">
          <a:xfrm>
            <a:off x="1798970" y="4200544"/>
            <a:ext cx="1080000" cy="435527"/>
          </a:xfrm>
          <a:prstGeom prst="roundRect">
            <a:avLst/>
          </a:prstGeom>
          <a:solidFill>
            <a:srgbClr val="0055D4">
              <a:alpha val="50000"/>
            </a:srgb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1200" dirty="0">
                <a:solidFill>
                  <a:prstClr val="black"/>
                </a:solidFill>
                <a:latin typeface="Arial" panose="020B0604020202020204" pitchFamily="34" charset="0"/>
                <a:cs typeface="Arial" panose="020B0604020202020204" pitchFamily="34" charset="0"/>
              </a:rPr>
              <a:t>Costo por licencia</a:t>
            </a:r>
            <a:endParaRPr lang="en-US" sz="1200" dirty="0">
              <a:solidFill>
                <a:prstClr val="black"/>
              </a:solidFill>
              <a:latin typeface="Arial" panose="020B0604020202020204" pitchFamily="34" charset="0"/>
              <a:cs typeface="Arial" panose="020B0604020202020204" pitchFamily="34" charset="0"/>
            </a:endParaRPr>
          </a:p>
        </p:txBody>
      </p:sp>
      <p:sp>
        <p:nvSpPr>
          <p:cNvPr id="82" name="81 Rectángulo redondeado"/>
          <p:cNvSpPr/>
          <p:nvPr/>
        </p:nvSpPr>
        <p:spPr bwMode="auto">
          <a:xfrm>
            <a:off x="7812360" y="5210469"/>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b="1" dirty="0">
                <a:solidFill>
                  <a:srgbClr val="C00000"/>
                </a:solidFill>
                <a:latin typeface="Arial" panose="020B0604020202020204" pitchFamily="34" charset="0"/>
                <a:cs typeface="Arial" panose="020B0604020202020204" pitchFamily="34" charset="0"/>
              </a:rPr>
              <a:t>12,8</a:t>
            </a:r>
          </a:p>
        </p:txBody>
      </p:sp>
      <p:sp>
        <p:nvSpPr>
          <p:cNvPr id="83" name="82 Rectángulo redondeado"/>
          <p:cNvSpPr/>
          <p:nvPr/>
        </p:nvSpPr>
        <p:spPr bwMode="auto">
          <a:xfrm>
            <a:off x="1798970" y="5207017"/>
            <a:ext cx="1080000" cy="435527"/>
          </a:xfrm>
          <a:prstGeom prst="roundRect">
            <a:avLst/>
          </a:prstGeom>
          <a:solidFill>
            <a:srgbClr val="0055D4">
              <a:alpha val="50000"/>
            </a:srgb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1200" dirty="0">
                <a:solidFill>
                  <a:prstClr val="black"/>
                </a:solidFill>
                <a:latin typeface="Arial" panose="020B0604020202020204" pitchFamily="34" charset="0"/>
                <a:cs typeface="Arial" panose="020B0604020202020204" pitchFamily="34" charset="0"/>
              </a:rPr>
              <a:t>N° días pagados</a:t>
            </a:r>
            <a:r>
              <a:rPr lang="es-CL" sz="1200" baseline="30000" dirty="0">
                <a:solidFill>
                  <a:prstClr val="black"/>
                </a:solidFill>
                <a:latin typeface="Arial" panose="020B0604020202020204" pitchFamily="34" charset="0"/>
                <a:cs typeface="Arial" panose="020B0604020202020204" pitchFamily="34" charset="0"/>
              </a:rPr>
              <a:t>3</a:t>
            </a:r>
            <a:endParaRPr lang="en-US" sz="1200" baseline="30000" dirty="0">
              <a:solidFill>
                <a:prstClr val="black"/>
              </a:solidFill>
              <a:latin typeface="Arial" panose="020B0604020202020204" pitchFamily="34" charset="0"/>
              <a:cs typeface="Arial" panose="020B0604020202020204" pitchFamily="34" charset="0"/>
            </a:endParaRPr>
          </a:p>
        </p:txBody>
      </p:sp>
      <p:sp>
        <p:nvSpPr>
          <p:cNvPr id="92" name="91 Rectángulo redondeado"/>
          <p:cNvSpPr/>
          <p:nvPr/>
        </p:nvSpPr>
        <p:spPr bwMode="auto">
          <a:xfrm>
            <a:off x="2950592" y="1623421"/>
            <a:ext cx="1012080" cy="433134"/>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$ 42.100</a:t>
            </a:r>
            <a:endParaRPr lang="en-US" sz="1300" b="1" dirty="0">
              <a:solidFill>
                <a:prstClr val="black"/>
              </a:solidFill>
              <a:latin typeface="Arial" panose="020B0604020202020204" pitchFamily="34" charset="0"/>
              <a:cs typeface="Arial" panose="020B0604020202020204" pitchFamily="34" charset="0"/>
            </a:endParaRPr>
          </a:p>
        </p:txBody>
      </p:sp>
      <p:sp>
        <p:nvSpPr>
          <p:cNvPr id="93" name="92 Rectángulo redondeado"/>
          <p:cNvSpPr/>
          <p:nvPr/>
        </p:nvSpPr>
        <p:spPr bwMode="auto">
          <a:xfrm>
            <a:off x="2950592" y="2127854"/>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$ 294.000</a:t>
            </a:r>
            <a:endParaRPr lang="en-US" sz="1300" b="1" dirty="0">
              <a:solidFill>
                <a:prstClr val="black"/>
              </a:solidFill>
              <a:latin typeface="Arial" panose="020B0604020202020204" pitchFamily="34" charset="0"/>
              <a:cs typeface="Arial" panose="020B0604020202020204" pitchFamily="34" charset="0"/>
            </a:endParaRPr>
          </a:p>
        </p:txBody>
      </p:sp>
      <p:sp>
        <p:nvSpPr>
          <p:cNvPr id="97" name="96 Rectángulo redondeado"/>
          <p:cNvSpPr/>
          <p:nvPr/>
        </p:nvSpPr>
        <p:spPr bwMode="auto">
          <a:xfrm>
            <a:off x="2950592" y="3132487"/>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2400" b="1" dirty="0">
                <a:solidFill>
                  <a:srgbClr val="C00000"/>
                </a:solidFill>
                <a:latin typeface="Arial" panose="020B0604020202020204" pitchFamily="34" charset="0"/>
                <a:cs typeface="Arial" panose="020B0604020202020204" pitchFamily="34" charset="0"/>
              </a:rPr>
              <a:t>7,1</a:t>
            </a:r>
            <a:endParaRPr lang="en-US" sz="2400" b="1" dirty="0">
              <a:solidFill>
                <a:srgbClr val="C00000"/>
              </a:solidFill>
              <a:latin typeface="Arial" panose="020B0604020202020204" pitchFamily="34" charset="0"/>
              <a:cs typeface="Arial" panose="020B0604020202020204" pitchFamily="34" charset="0"/>
            </a:endParaRPr>
          </a:p>
        </p:txBody>
      </p:sp>
      <p:sp>
        <p:nvSpPr>
          <p:cNvPr id="98" name="97 Rectángulo redondeado"/>
          <p:cNvSpPr/>
          <p:nvPr/>
        </p:nvSpPr>
        <p:spPr bwMode="auto">
          <a:xfrm>
            <a:off x="2949144" y="3705012"/>
            <a:ext cx="1012080" cy="433134"/>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$ 18.500</a:t>
            </a:r>
            <a:endParaRPr lang="en-US" sz="1300" b="1" dirty="0">
              <a:solidFill>
                <a:prstClr val="black"/>
              </a:solidFill>
              <a:latin typeface="Arial" panose="020B0604020202020204" pitchFamily="34" charset="0"/>
              <a:cs typeface="Arial" panose="020B0604020202020204" pitchFamily="34" charset="0"/>
            </a:endParaRPr>
          </a:p>
        </p:txBody>
      </p:sp>
      <p:sp>
        <p:nvSpPr>
          <p:cNvPr id="99" name="98 Rectángulo redondeado"/>
          <p:cNvSpPr/>
          <p:nvPr/>
        </p:nvSpPr>
        <p:spPr bwMode="auto">
          <a:xfrm>
            <a:off x="2945952" y="4203631"/>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$ 215.300</a:t>
            </a:r>
            <a:endParaRPr lang="en-US" sz="1300" b="1" dirty="0">
              <a:solidFill>
                <a:prstClr val="black"/>
              </a:solidFill>
              <a:latin typeface="Arial" panose="020B0604020202020204" pitchFamily="34" charset="0"/>
              <a:cs typeface="Arial" panose="020B0604020202020204" pitchFamily="34" charset="0"/>
            </a:endParaRPr>
          </a:p>
        </p:txBody>
      </p:sp>
      <p:sp>
        <p:nvSpPr>
          <p:cNvPr id="100" name="99 Rectángulo redondeado"/>
          <p:cNvSpPr/>
          <p:nvPr/>
        </p:nvSpPr>
        <p:spPr bwMode="auto">
          <a:xfrm>
            <a:off x="2941880" y="5204073"/>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2400" b="1" dirty="0">
                <a:solidFill>
                  <a:srgbClr val="C00000"/>
                </a:solidFill>
                <a:latin typeface="Arial" panose="020B0604020202020204" pitchFamily="34" charset="0"/>
                <a:cs typeface="Arial" panose="020B0604020202020204" pitchFamily="34" charset="0"/>
              </a:rPr>
              <a:t>8,7</a:t>
            </a:r>
            <a:endParaRPr lang="en-US" sz="2400" b="1" dirty="0">
              <a:solidFill>
                <a:srgbClr val="C00000"/>
              </a:solidFill>
              <a:latin typeface="Arial" panose="020B0604020202020204" pitchFamily="34" charset="0"/>
              <a:cs typeface="Arial" panose="020B0604020202020204" pitchFamily="34" charset="0"/>
            </a:endParaRPr>
          </a:p>
        </p:txBody>
      </p:sp>
      <p:sp>
        <p:nvSpPr>
          <p:cNvPr id="120" name="119 Rectángulo redondeado"/>
          <p:cNvSpPr/>
          <p:nvPr/>
        </p:nvSpPr>
        <p:spPr bwMode="auto">
          <a:xfrm>
            <a:off x="4145368" y="1623421"/>
            <a:ext cx="1012080" cy="433134"/>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$ 44.700</a:t>
            </a:r>
            <a:endParaRPr lang="en-US" sz="1300" b="1" dirty="0">
              <a:solidFill>
                <a:prstClr val="black"/>
              </a:solidFill>
              <a:latin typeface="Arial" panose="020B0604020202020204" pitchFamily="34" charset="0"/>
              <a:cs typeface="Arial" panose="020B0604020202020204" pitchFamily="34" charset="0"/>
            </a:endParaRPr>
          </a:p>
        </p:txBody>
      </p:sp>
      <p:sp>
        <p:nvSpPr>
          <p:cNvPr id="121" name="120 Rectángulo redondeado"/>
          <p:cNvSpPr/>
          <p:nvPr/>
        </p:nvSpPr>
        <p:spPr bwMode="auto">
          <a:xfrm>
            <a:off x="4145368" y="2127854"/>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$ 318.200</a:t>
            </a:r>
            <a:endParaRPr lang="en-US" sz="1300" b="1" dirty="0">
              <a:solidFill>
                <a:prstClr val="black"/>
              </a:solidFill>
              <a:latin typeface="Arial" panose="020B0604020202020204" pitchFamily="34" charset="0"/>
              <a:cs typeface="Arial" panose="020B0604020202020204" pitchFamily="34" charset="0"/>
            </a:endParaRPr>
          </a:p>
        </p:txBody>
      </p:sp>
      <p:sp>
        <p:nvSpPr>
          <p:cNvPr id="122" name="121 Rectángulo redondeado"/>
          <p:cNvSpPr/>
          <p:nvPr/>
        </p:nvSpPr>
        <p:spPr bwMode="auto">
          <a:xfrm>
            <a:off x="4145368" y="3132487"/>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2400" b="1" dirty="0">
                <a:solidFill>
                  <a:srgbClr val="C00000"/>
                </a:solidFill>
                <a:latin typeface="Arial" panose="020B0604020202020204" pitchFamily="34" charset="0"/>
                <a:cs typeface="Arial" panose="020B0604020202020204" pitchFamily="34" charset="0"/>
              </a:rPr>
              <a:t>7,6</a:t>
            </a:r>
            <a:endParaRPr lang="en-US" sz="2400" b="1" dirty="0">
              <a:solidFill>
                <a:srgbClr val="C00000"/>
              </a:solidFill>
              <a:latin typeface="Arial" panose="020B0604020202020204" pitchFamily="34" charset="0"/>
              <a:cs typeface="Arial" panose="020B0604020202020204" pitchFamily="34" charset="0"/>
            </a:endParaRPr>
          </a:p>
        </p:txBody>
      </p:sp>
      <p:sp>
        <p:nvSpPr>
          <p:cNvPr id="124" name="123 Rectángulo redondeado"/>
          <p:cNvSpPr/>
          <p:nvPr/>
        </p:nvSpPr>
        <p:spPr bwMode="auto">
          <a:xfrm>
            <a:off x="4139952" y="3705012"/>
            <a:ext cx="1012080" cy="433134"/>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$ 18.500</a:t>
            </a:r>
            <a:endParaRPr lang="en-US" sz="1300" b="1" dirty="0">
              <a:solidFill>
                <a:prstClr val="black"/>
              </a:solidFill>
              <a:latin typeface="Arial" panose="020B0604020202020204" pitchFamily="34" charset="0"/>
              <a:cs typeface="Arial" panose="020B0604020202020204" pitchFamily="34" charset="0"/>
            </a:endParaRPr>
          </a:p>
        </p:txBody>
      </p:sp>
      <p:sp>
        <p:nvSpPr>
          <p:cNvPr id="125" name="124 Rectángulo redondeado"/>
          <p:cNvSpPr/>
          <p:nvPr/>
        </p:nvSpPr>
        <p:spPr bwMode="auto">
          <a:xfrm>
            <a:off x="4139952" y="4203631"/>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$ 212.900</a:t>
            </a:r>
            <a:endParaRPr lang="en-US" sz="1300" b="1" dirty="0">
              <a:solidFill>
                <a:prstClr val="black"/>
              </a:solidFill>
              <a:latin typeface="Arial" panose="020B0604020202020204" pitchFamily="34" charset="0"/>
              <a:cs typeface="Arial" panose="020B0604020202020204" pitchFamily="34" charset="0"/>
            </a:endParaRPr>
          </a:p>
        </p:txBody>
      </p:sp>
      <p:sp>
        <p:nvSpPr>
          <p:cNvPr id="126" name="125 Rectángulo redondeado"/>
          <p:cNvSpPr/>
          <p:nvPr/>
        </p:nvSpPr>
        <p:spPr bwMode="auto">
          <a:xfrm>
            <a:off x="4139952" y="5210469"/>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2400" b="1" dirty="0">
                <a:solidFill>
                  <a:srgbClr val="C00000"/>
                </a:solidFill>
                <a:latin typeface="Arial" panose="020B0604020202020204" pitchFamily="34" charset="0"/>
                <a:cs typeface="Arial" panose="020B0604020202020204" pitchFamily="34" charset="0"/>
              </a:rPr>
              <a:t>9,1</a:t>
            </a:r>
            <a:endParaRPr lang="en-US" sz="2400" b="1" dirty="0">
              <a:solidFill>
                <a:srgbClr val="C00000"/>
              </a:solidFill>
              <a:latin typeface="Arial" panose="020B0604020202020204" pitchFamily="34" charset="0"/>
              <a:cs typeface="Arial" panose="020B0604020202020204" pitchFamily="34" charset="0"/>
            </a:endParaRPr>
          </a:p>
        </p:txBody>
      </p:sp>
      <p:sp>
        <p:nvSpPr>
          <p:cNvPr id="130" name="129 Rectángulo redondeado"/>
          <p:cNvSpPr/>
          <p:nvPr/>
        </p:nvSpPr>
        <p:spPr bwMode="auto">
          <a:xfrm>
            <a:off x="5359448" y="1623421"/>
            <a:ext cx="1012080" cy="433134"/>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$ 43.000</a:t>
            </a:r>
            <a:endParaRPr lang="en-US" sz="1300" b="1" dirty="0">
              <a:solidFill>
                <a:prstClr val="black"/>
              </a:solidFill>
              <a:latin typeface="Arial" panose="020B0604020202020204" pitchFamily="34" charset="0"/>
              <a:cs typeface="Arial" panose="020B0604020202020204" pitchFamily="34" charset="0"/>
            </a:endParaRPr>
          </a:p>
        </p:txBody>
      </p:sp>
      <p:sp>
        <p:nvSpPr>
          <p:cNvPr id="132" name="131 Rectángulo redondeado"/>
          <p:cNvSpPr/>
          <p:nvPr/>
        </p:nvSpPr>
        <p:spPr bwMode="auto">
          <a:xfrm>
            <a:off x="5359448" y="2127854"/>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$ 326.300</a:t>
            </a:r>
            <a:endParaRPr lang="en-US" sz="1300" b="1" dirty="0">
              <a:solidFill>
                <a:prstClr val="black"/>
              </a:solidFill>
              <a:latin typeface="Arial" panose="020B0604020202020204" pitchFamily="34" charset="0"/>
              <a:cs typeface="Arial" panose="020B0604020202020204" pitchFamily="34" charset="0"/>
            </a:endParaRPr>
          </a:p>
        </p:txBody>
      </p:sp>
      <p:sp>
        <p:nvSpPr>
          <p:cNvPr id="133" name="132 Rectángulo redondeado"/>
          <p:cNvSpPr/>
          <p:nvPr/>
        </p:nvSpPr>
        <p:spPr bwMode="auto">
          <a:xfrm>
            <a:off x="5359448" y="3132487"/>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2400" b="1" dirty="0">
                <a:solidFill>
                  <a:srgbClr val="C00000"/>
                </a:solidFill>
                <a:latin typeface="Arial" panose="020B0604020202020204" pitchFamily="34" charset="0"/>
                <a:cs typeface="Arial" panose="020B0604020202020204" pitchFamily="34" charset="0"/>
              </a:rPr>
              <a:t>8,4</a:t>
            </a:r>
            <a:endParaRPr lang="en-US" sz="2400" b="1" dirty="0">
              <a:solidFill>
                <a:srgbClr val="C00000"/>
              </a:solidFill>
              <a:latin typeface="Arial" panose="020B0604020202020204" pitchFamily="34" charset="0"/>
              <a:cs typeface="Arial" panose="020B0604020202020204" pitchFamily="34" charset="0"/>
            </a:endParaRPr>
          </a:p>
        </p:txBody>
      </p:sp>
      <p:sp>
        <p:nvSpPr>
          <p:cNvPr id="134" name="133 Rectángulo redondeado"/>
          <p:cNvSpPr/>
          <p:nvPr/>
        </p:nvSpPr>
        <p:spPr bwMode="auto">
          <a:xfrm>
            <a:off x="5359448" y="3705012"/>
            <a:ext cx="1012080" cy="433134"/>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$ 18.400</a:t>
            </a:r>
            <a:endParaRPr lang="en-US" sz="1300" b="1" dirty="0">
              <a:solidFill>
                <a:prstClr val="black"/>
              </a:solidFill>
              <a:latin typeface="Arial" panose="020B0604020202020204" pitchFamily="34" charset="0"/>
              <a:cs typeface="Arial" panose="020B0604020202020204" pitchFamily="34" charset="0"/>
            </a:endParaRPr>
          </a:p>
        </p:txBody>
      </p:sp>
      <p:sp>
        <p:nvSpPr>
          <p:cNvPr id="135" name="134 Rectángulo redondeado"/>
          <p:cNvSpPr/>
          <p:nvPr/>
        </p:nvSpPr>
        <p:spPr bwMode="auto">
          <a:xfrm>
            <a:off x="5359448" y="4195324"/>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$ 213.800</a:t>
            </a:r>
            <a:endParaRPr lang="en-US" sz="1300" b="1" dirty="0">
              <a:solidFill>
                <a:prstClr val="black"/>
              </a:solidFill>
              <a:latin typeface="Arial" panose="020B0604020202020204" pitchFamily="34" charset="0"/>
              <a:cs typeface="Arial" panose="020B0604020202020204" pitchFamily="34" charset="0"/>
            </a:endParaRPr>
          </a:p>
        </p:txBody>
      </p:sp>
      <p:sp>
        <p:nvSpPr>
          <p:cNvPr id="136" name="135 Rectángulo redondeado"/>
          <p:cNvSpPr/>
          <p:nvPr/>
        </p:nvSpPr>
        <p:spPr bwMode="auto">
          <a:xfrm>
            <a:off x="5338024" y="5209672"/>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2400" b="1" dirty="0">
                <a:solidFill>
                  <a:srgbClr val="C00000"/>
                </a:solidFill>
                <a:latin typeface="Arial" panose="020B0604020202020204" pitchFamily="34" charset="0"/>
                <a:cs typeface="Arial" panose="020B0604020202020204" pitchFamily="34" charset="0"/>
              </a:rPr>
              <a:t>10,3</a:t>
            </a:r>
            <a:endParaRPr lang="en-US" sz="2400" b="1" dirty="0">
              <a:solidFill>
                <a:srgbClr val="C00000"/>
              </a:solidFill>
              <a:latin typeface="Arial" panose="020B0604020202020204" pitchFamily="34" charset="0"/>
              <a:cs typeface="Arial" panose="020B0604020202020204" pitchFamily="34" charset="0"/>
            </a:endParaRPr>
          </a:p>
        </p:txBody>
      </p:sp>
      <p:sp>
        <p:nvSpPr>
          <p:cNvPr id="143" name="142 Rectángulo redondeado"/>
          <p:cNvSpPr/>
          <p:nvPr/>
        </p:nvSpPr>
        <p:spPr bwMode="auto">
          <a:xfrm>
            <a:off x="6579616" y="1623421"/>
            <a:ext cx="1012080" cy="433134"/>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$ 44.200</a:t>
            </a:r>
            <a:endParaRPr lang="en-US" sz="1300" b="1" dirty="0">
              <a:solidFill>
                <a:prstClr val="black"/>
              </a:solidFill>
              <a:latin typeface="Arial" panose="020B0604020202020204" pitchFamily="34" charset="0"/>
              <a:cs typeface="Arial" panose="020B0604020202020204" pitchFamily="34" charset="0"/>
            </a:endParaRPr>
          </a:p>
        </p:txBody>
      </p:sp>
      <p:sp>
        <p:nvSpPr>
          <p:cNvPr id="157" name="156 Rectángulo redondeado"/>
          <p:cNvSpPr/>
          <p:nvPr/>
        </p:nvSpPr>
        <p:spPr bwMode="auto">
          <a:xfrm>
            <a:off x="6579616" y="2127854"/>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$ 332.900</a:t>
            </a:r>
            <a:endParaRPr lang="en-US" sz="1300" b="1" dirty="0">
              <a:solidFill>
                <a:prstClr val="black"/>
              </a:solidFill>
              <a:latin typeface="Arial" panose="020B0604020202020204" pitchFamily="34" charset="0"/>
              <a:cs typeface="Arial" panose="020B0604020202020204" pitchFamily="34" charset="0"/>
            </a:endParaRPr>
          </a:p>
        </p:txBody>
      </p:sp>
      <p:sp>
        <p:nvSpPr>
          <p:cNvPr id="158" name="157 Rectángulo redondeado"/>
          <p:cNvSpPr/>
          <p:nvPr/>
        </p:nvSpPr>
        <p:spPr bwMode="auto">
          <a:xfrm>
            <a:off x="6579616" y="3132487"/>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2400" b="1" dirty="0">
                <a:solidFill>
                  <a:srgbClr val="C00000"/>
                </a:solidFill>
                <a:latin typeface="Arial" panose="020B0604020202020204" pitchFamily="34" charset="0"/>
                <a:cs typeface="Arial" panose="020B0604020202020204" pitchFamily="34" charset="0"/>
              </a:rPr>
              <a:t>8,7</a:t>
            </a:r>
            <a:endParaRPr lang="en-US" sz="2400" b="1" dirty="0">
              <a:solidFill>
                <a:srgbClr val="C00000"/>
              </a:solidFill>
              <a:latin typeface="Arial" panose="020B0604020202020204" pitchFamily="34" charset="0"/>
              <a:cs typeface="Arial" panose="020B0604020202020204" pitchFamily="34" charset="0"/>
            </a:endParaRPr>
          </a:p>
        </p:txBody>
      </p:sp>
      <p:sp>
        <p:nvSpPr>
          <p:cNvPr id="161" name="160 Rectángulo redondeado"/>
          <p:cNvSpPr/>
          <p:nvPr/>
        </p:nvSpPr>
        <p:spPr bwMode="auto">
          <a:xfrm>
            <a:off x="6575648" y="3700869"/>
            <a:ext cx="1012080" cy="433134"/>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schemeClr val="tx1"/>
                </a:solidFill>
                <a:latin typeface="Arial" panose="020B0604020202020204" pitchFamily="34" charset="0"/>
                <a:cs typeface="Arial" panose="020B0604020202020204" pitchFamily="34" charset="0"/>
              </a:rPr>
              <a:t>$ 16.300</a:t>
            </a:r>
            <a:endParaRPr lang="en-US" sz="1300" b="1" dirty="0">
              <a:solidFill>
                <a:schemeClr val="tx1"/>
              </a:solidFill>
              <a:latin typeface="Arial" panose="020B0604020202020204" pitchFamily="34" charset="0"/>
              <a:cs typeface="Arial" panose="020B0604020202020204" pitchFamily="34" charset="0"/>
            </a:endParaRPr>
          </a:p>
        </p:txBody>
      </p:sp>
      <p:sp>
        <p:nvSpPr>
          <p:cNvPr id="165" name="164 Rectángulo redondeado"/>
          <p:cNvSpPr/>
          <p:nvPr/>
        </p:nvSpPr>
        <p:spPr bwMode="auto">
          <a:xfrm>
            <a:off x="6575648" y="4195323"/>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$ 213.200</a:t>
            </a:r>
            <a:endParaRPr lang="en-US" sz="1300" b="1" dirty="0">
              <a:solidFill>
                <a:prstClr val="black"/>
              </a:solidFill>
              <a:latin typeface="Arial" panose="020B0604020202020204" pitchFamily="34" charset="0"/>
              <a:cs typeface="Arial" panose="020B0604020202020204" pitchFamily="34" charset="0"/>
            </a:endParaRPr>
          </a:p>
        </p:txBody>
      </p:sp>
      <p:sp>
        <p:nvSpPr>
          <p:cNvPr id="166" name="165 Rectángulo redondeado"/>
          <p:cNvSpPr/>
          <p:nvPr/>
        </p:nvSpPr>
        <p:spPr bwMode="auto">
          <a:xfrm>
            <a:off x="6575648" y="5210469"/>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2400" b="1" dirty="0">
                <a:solidFill>
                  <a:srgbClr val="C00000"/>
                </a:solidFill>
                <a:latin typeface="Arial" panose="020B0604020202020204" pitchFamily="34" charset="0"/>
                <a:cs typeface="Arial" panose="020B0604020202020204" pitchFamily="34" charset="0"/>
              </a:rPr>
              <a:t>12,2</a:t>
            </a:r>
            <a:endParaRPr lang="en-US" sz="2400" b="1" dirty="0">
              <a:solidFill>
                <a:srgbClr val="C00000"/>
              </a:solidFill>
              <a:latin typeface="Arial" panose="020B0604020202020204" pitchFamily="34" charset="0"/>
              <a:cs typeface="Arial" panose="020B0604020202020204" pitchFamily="34" charset="0"/>
            </a:endParaRPr>
          </a:p>
        </p:txBody>
      </p:sp>
      <p:sp>
        <p:nvSpPr>
          <p:cNvPr id="68" name="67 Rectángulo redondeado"/>
          <p:cNvSpPr/>
          <p:nvPr/>
        </p:nvSpPr>
        <p:spPr bwMode="auto">
          <a:xfrm>
            <a:off x="7812360" y="4728362"/>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$ 221.200</a:t>
            </a:r>
            <a:endParaRPr lang="en-US" sz="1300" b="1" dirty="0">
              <a:solidFill>
                <a:prstClr val="black"/>
              </a:solidFill>
              <a:latin typeface="Arial" panose="020B0604020202020204" pitchFamily="34" charset="0"/>
              <a:cs typeface="Arial" panose="020B0604020202020204" pitchFamily="34" charset="0"/>
            </a:endParaRPr>
          </a:p>
        </p:txBody>
      </p:sp>
      <p:sp>
        <p:nvSpPr>
          <p:cNvPr id="70" name="69 Rectángulo redondeado"/>
          <p:cNvSpPr/>
          <p:nvPr/>
        </p:nvSpPr>
        <p:spPr bwMode="auto">
          <a:xfrm>
            <a:off x="1798970" y="4696993"/>
            <a:ext cx="1080000" cy="435527"/>
          </a:xfrm>
          <a:prstGeom prst="roundRect">
            <a:avLst/>
          </a:prstGeom>
          <a:solidFill>
            <a:srgbClr val="0055D4">
              <a:alpha val="50000"/>
            </a:srgb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1200" dirty="0">
                <a:solidFill>
                  <a:prstClr val="black"/>
                </a:solidFill>
                <a:latin typeface="Arial" panose="020B0604020202020204" pitchFamily="34" charset="0"/>
                <a:cs typeface="Arial" panose="020B0604020202020204" pitchFamily="34" charset="0"/>
              </a:rPr>
              <a:t>Costo por cotizante</a:t>
            </a:r>
            <a:endParaRPr lang="en-US" sz="1200" dirty="0">
              <a:solidFill>
                <a:prstClr val="black"/>
              </a:solidFill>
              <a:latin typeface="Arial" panose="020B0604020202020204" pitchFamily="34" charset="0"/>
              <a:cs typeface="Arial" panose="020B0604020202020204" pitchFamily="34" charset="0"/>
            </a:endParaRPr>
          </a:p>
        </p:txBody>
      </p:sp>
      <p:sp>
        <p:nvSpPr>
          <p:cNvPr id="71" name="70 Rectángulo redondeado"/>
          <p:cNvSpPr/>
          <p:nvPr/>
        </p:nvSpPr>
        <p:spPr bwMode="auto">
          <a:xfrm>
            <a:off x="2945952" y="4696423"/>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$ 161.400</a:t>
            </a:r>
            <a:endParaRPr lang="en-US" sz="1300" b="1" dirty="0">
              <a:solidFill>
                <a:prstClr val="black"/>
              </a:solidFill>
              <a:latin typeface="Arial" panose="020B0604020202020204" pitchFamily="34" charset="0"/>
              <a:cs typeface="Arial" panose="020B0604020202020204" pitchFamily="34" charset="0"/>
            </a:endParaRPr>
          </a:p>
        </p:txBody>
      </p:sp>
      <p:sp>
        <p:nvSpPr>
          <p:cNvPr id="95" name="94 Rectángulo redondeado"/>
          <p:cNvSpPr/>
          <p:nvPr/>
        </p:nvSpPr>
        <p:spPr bwMode="auto">
          <a:xfrm>
            <a:off x="4139952" y="4702916"/>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$ 169.300</a:t>
            </a:r>
            <a:endParaRPr lang="en-US" sz="1300" b="1" dirty="0">
              <a:solidFill>
                <a:prstClr val="black"/>
              </a:solidFill>
              <a:latin typeface="Arial" panose="020B0604020202020204" pitchFamily="34" charset="0"/>
              <a:cs typeface="Arial" panose="020B0604020202020204" pitchFamily="34" charset="0"/>
            </a:endParaRPr>
          </a:p>
        </p:txBody>
      </p:sp>
      <p:sp>
        <p:nvSpPr>
          <p:cNvPr id="96" name="95 Rectángulo redondeado"/>
          <p:cNvSpPr/>
          <p:nvPr/>
        </p:nvSpPr>
        <p:spPr bwMode="auto">
          <a:xfrm>
            <a:off x="5342904" y="4702916"/>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$ 190.100</a:t>
            </a:r>
            <a:endParaRPr lang="en-US" sz="1300" b="1" dirty="0">
              <a:solidFill>
                <a:prstClr val="black"/>
              </a:solidFill>
              <a:latin typeface="Arial" panose="020B0604020202020204" pitchFamily="34" charset="0"/>
              <a:cs typeface="Arial" panose="020B0604020202020204" pitchFamily="34" charset="0"/>
            </a:endParaRPr>
          </a:p>
        </p:txBody>
      </p:sp>
      <p:sp>
        <p:nvSpPr>
          <p:cNvPr id="102" name="101 Rectángulo redondeado"/>
          <p:cNvSpPr/>
          <p:nvPr/>
        </p:nvSpPr>
        <p:spPr bwMode="auto">
          <a:xfrm>
            <a:off x="6575648" y="4702916"/>
            <a:ext cx="1012080" cy="435527"/>
          </a:xfrm>
          <a:prstGeom prst="roundRect">
            <a:avLst/>
          </a:prstGeom>
          <a:ln w="9525">
            <a:solidFill>
              <a:srgbClr val="0055D4"/>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$ 198.300</a:t>
            </a:r>
            <a:endParaRPr lang="en-US" sz="1300" b="1" dirty="0">
              <a:solidFill>
                <a:prstClr val="black"/>
              </a:solidFill>
              <a:latin typeface="Arial" panose="020B0604020202020204" pitchFamily="34" charset="0"/>
              <a:cs typeface="Arial" panose="020B0604020202020204" pitchFamily="34" charset="0"/>
            </a:endParaRPr>
          </a:p>
        </p:txBody>
      </p:sp>
      <p:sp>
        <p:nvSpPr>
          <p:cNvPr id="103" name="102 Rectángulo redondeado"/>
          <p:cNvSpPr/>
          <p:nvPr/>
        </p:nvSpPr>
        <p:spPr bwMode="auto">
          <a:xfrm>
            <a:off x="7812360" y="2631910"/>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$ 473.400</a:t>
            </a:r>
            <a:endParaRPr lang="en-US" sz="1300" b="1" dirty="0">
              <a:solidFill>
                <a:prstClr val="black"/>
              </a:solidFill>
              <a:latin typeface="Arial" panose="020B0604020202020204" pitchFamily="34" charset="0"/>
              <a:cs typeface="Arial" panose="020B0604020202020204" pitchFamily="34" charset="0"/>
            </a:endParaRPr>
          </a:p>
        </p:txBody>
      </p:sp>
      <p:sp>
        <p:nvSpPr>
          <p:cNvPr id="105" name="104 Rectángulo redondeado"/>
          <p:cNvSpPr/>
          <p:nvPr/>
        </p:nvSpPr>
        <p:spPr bwMode="auto">
          <a:xfrm>
            <a:off x="1801174" y="2626684"/>
            <a:ext cx="1080000" cy="440752"/>
          </a:xfrm>
          <a:prstGeom prst="roundRect">
            <a:avLst/>
          </a:prstGeom>
          <a:solidFill>
            <a:srgbClr val="00B0F0">
              <a:alpha val="50000"/>
            </a:srgb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1200" dirty="0">
                <a:solidFill>
                  <a:schemeClr val="tx1"/>
                </a:solidFill>
                <a:latin typeface="Arial" panose="020B0604020202020204" pitchFamily="34" charset="0"/>
                <a:cs typeface="Arial" panose="020B0604020202020204" pitchFamily="34" charset="0"/>
              </a:rPr>
              <a:t>Costo por cotizante</a:t>
            </a:r>
            <a:endParaRPr lang="en-US" sz="1200" dirty="0">
              <a:solidFill>
                <a:schemeClr val="tx1"/>
              </a:solidFill>
              <a:latin typeface="Arial" panose="020B0604020202020204" pitchFamily="34" charset="0"/>
              <a:cs typeface="Arial" panose="020B0604020202020204" pitchFamily="34" charset="0"/>
            </a:endParaRPr>
          </a:p>
        </p:txBody>
      </p:sp>
      <p:sp>
        <p:nvSpPr>
          <p:cNvPr id="106" name="105 Rectángulo redondeado"/>
          <p:cNvSpPr/>
          <p:nvPr/>
        </p:nvSpPr>
        <p:spPr bwMode="auto">
          <a:xfrm>
            <a:off x="2950592" y="2631910"/>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$ 297.100</a:t>
            </a:r>
            <a:endParaRPr lang="en-US" sz="1300" b="1" dirty="0">
              <a:solidFill>
                <a:prstClr val="black"/>
              </a:solidFill>
              <a:latin typeface="Arial" panose="020B0604020202020204" pitchFamily="34" charset="0"/>
              <a:cs typeface="Arial" panose="020B0604020202020204" pitchFamily="34" charset="0"/>
            </a:endParaRPr>
          </a:p>
        </p:txBody>
      </p:sp>
      <p:sp>
        <p:nvSpPr>
          <p:cNvPr id="109" name="108 Rectángulo redondeado"/>
          <p:cNvSpPr/>
          <p:nvPr/>
        </p:nvSpPr>
        <p:spPr bwMode="auto">
          <a:xfrm>
            <a:off x="4145368" y="2631910"/>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$ 340.800</a:t>
            </a:r>
            <a:endParaRPr lang="en-US" sz="1300" b="1" dirty="0">
              <a:solidFill>
                <a:prstClr val="black"/>
              </a:solidFill>
              <a:latin typeface="Arial" panose="020B0604020202020204" pitchFamily="34" charset="0"/>
              <a:cs typeface="Arial" panose="020B0604020202020204" pitchFamily="34" charset="0"/>
            </a:endParaRPr>
          </a:p>
        </p:txBody>
      </p:sp>
      <p:sp>
        <p:nvSpPr>
          <p:cNvPr id="110" name="109 Rectángulo redondeado"/>
          <p:cNvSpPr/>
          <p:nvPr/>
        </p:nvSpPr>
        <p:spPr bwMode="auto">
          <a:xfrm>
            <a:off x="5359448" y="2631910"/>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$ 360.000</a:t>
            </a:r>
            <a:endParaRPr lang="en-US" sz="1300" b="1" dirty="0">
              <a:solidFill>
                <a:prstClr val="black"/>
              </a:solidFill>
              <a:latin typeface="Arial" panose="020B0604020202020204" pitchFamily="34" charset="0"/>
              <a:cs typeface="Arial" panose="020B0604020202020204" pitchFamily="34" charset="0"/>
            </a:endParaRPr>
          </a:p>
        </p:txBody>
      </p:sp>
      <p:sp>
        <p:nvSpPr>
          <p:cNvPr id="111" name="110 Rectángulo redondeado"/>
          <p:cNvSpPr/>
          <p:nvPr/>
        </p:nvSpPr>
        <p:spPr bwMode="auto">
          <a:xfrm>
            <a:off x="6579616" y="2631910"/>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1300" b="1" dirty="0">
                <a:solidFill>
                  <a:prstClr val="black"/>
                </a:solidFill>
                <a:latin typeface="Arial" panose="020B0604020202020204" pitchFamily="34" charset="0"/>
                <a:cs typeface="Arial" panose="020B0604020202020204" pitchFamily="34" charset="0"/>
              </a:rPr>
              <a:t>$ 383.200</a:t>
            </a:r>
            <a:endParaRPr lang="en-US" sz="1300" b="1" dirty="0">
              <a:solidFill>
                <a:prstClr val="black"/>
              </a:solidFill>
              <a:latin typeface="Arial" panose="020B0604020202020204" pitchFamily="34" charset="0"/>
              <a:cs typeface="Arial" panose="020B0604020202020204" pitchFamily="34" charset="0"/>
            </a:endParaRPr>
          </a:p>
        </p:txBody>
      </p:sp>
      <p:sp>
        <p:nvSpPr>
          <p:cNvPr id="151" name="150 Rectángulo redondeado"/>
          <p:cNvSpPr/>
          <p:nvPr/>
        </p:nvSpPr>
        <p:spPr bwMode="auto">
          <a:xfrm>
            <a:off x="7812360" y="3112620"/>
            <a:ext cx="1012080" cy="435527"/>
          </a:xfrm>
          <a:prstGeom prst="round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CL" sz="2400" b="1" dirty="0">
                <a:solidFill>
                  <a:srgbClr val="C00000"/>
                </a:solidFill>
                <a:latin typeface="Arial" panose="020B0604020202020204" pitchFamily="34" charset="0"/>
                <a:cs typeface="Arial" panose="020B0604020202020204" pitchFamily="34" charset="0"/>
              </a:rPr>
              <a:t>10,2</a:t>
            </a:r>
            <a:endParaRPr lang="en-US" sz="2400" b="1" dirty="0">
              <a:solidFill>
                <a:srgbClr val="C00000"/>
              </a:solidFill>
              <a:latin typeface="Arial" panose="020B0604020202020204" pitchFamily="34" charset="0"/>
              <a:cs typeface="Arial" panose="020B0604020202020204" pitchFamily="34" charset="0"/>
            </a:endParaRPr>
          </a:p>
        </p:txBody>
      </p:sp>
      <p:sp>
        <p:nvSpPr>
          <p:cNvPr id="76" name="1 CuadroTexto"/>
          <p:cNvSpPr txBox="1"/>
          <p:nvPr/>
        </p:nvSpPr>
        <p:spPr>
          <a:xfrm>
            <a:off x="2984556" y="5721784"/>
            <a:ext cx="2018108" cy="2753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CL" sz="900" i="1" dirty="0">
              <a:latin typeface="Arial" panose="020B0604020202020204" pitchFamily="34" charset="0"/>
              <a:cs typeface="Arial" panose="020B0604020202020204" pitchFamily="34" charset="0"/>
            </a:endParaRPr>
          </a:p>
        </p:txBody>
      </p:sp>
      <p:sp>
        <p:nvSpPr>
          <p:cNvPr id="62" name="1 CuadroTexto">
            <a:extLst>
              <a:ext uri="{FF2B5EF4-FFF2-40B4-BE49-F238E27FC236}">
                <a16:creationId xmlns:a16="http://schemas.microsoft.com/office/drawing/2014/main" id="{E782BC1D-8D9E-0A42-AE6F-D4ACA2B2D7B4}"/>
              </a:ext>
            </a:extLst>
          </p:cNvPr>
          <p:cNvSpPr txBox="1"/>
          <p:nvPr/>
        </p:nvSpPr>
        <p:spPr>
          <a:xfrm>
            <a:off x="163648" y="5676346"/>
            <a:ext cx="5632488" cy="7857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28600" indent="-228600">
              <a:buAutoNum type="arabicParenBoth"/>
            </a:pPr>
            <a:r>
              <a:rPr lang="es-CL" sz="900" i="1" dirty="0">
                <a:latin typeface="Arial" panose="020B0604020202020204" pitchFamily="34" charset="0"/>
                <a:cs typeface="Arial" panose="020B0604020202020204" pitchFamily="34" charset="0"/>
              </a:rPr>
              <a:t>El gasto en SIL de las ISAPREs incluye las LM reclamadas y acogidas total o parcialmente en las instancias de apelación. En el caso de FONASA se incluye el monto pagado en LM atrasadas en COMPIN y gasto no ejecutado de Instituciones Públicas.</a:t>
            </a:r>
          </a:p>
          <a:p>
            <a:pPr marL="228600" indent="-228600">
              <a:buFontTx/>
              <a:buAutoNum type="arabicParenBoth"/>
            </a:pPr>
            <a:r>
              <a:rPr lang="es-CL" sz="900" i="1" dirty="0">
                <a:latin typeface="Arial" panose="020B0604020202020204" pitchFamily="34" charset="0"/>
                <a:cs typeface="Arial" panose="020B0604020202020204" pitchFamily="34" charset="0"/>
              </a:rPr>
              <a:t>Cifras monetarias en $ de Dic 2020</a:t>
            </a:r>
          </a:p>
          <a:p>
            <a:pPr marL="228600" indent="-228600">
              <a:buFontTx/>
              <a:buAutoNum type="arabicParenBoth"/>
            </a:pPr>
            <a:r>
              <a:rPr lang="es-CL" sz="900" i="1" dirty="0">
                <a:latin typeface="Arial" panose="020B0604020202020204" pitchFamily="34" charset="0"/>
                <a:cs typeface="Arial" panose="020B0604020202020204" pitchFamily="34" charset="0"/>
              </a:rPr>
              <a:t>N° días pagados por cotizante</a:t>
            </a:r>
          </a:p>
          <a:p>
            <a:r>
              <a:rPr lang="es-CL" sz="900" i="1" dirty="0">
                <a:latin typeface="Arial" panose="020B0604020202020204" pitchFamily="34" charset="0"/>
                <a:cs typeface="Arial" panose="020B0604020202020204" pitchFamily="34" charset="0"/>
              </a:rPr>
              <a:t>(4) Este gasto no incluye licencias de tipo reembolso. </a:t>
            </a:r>
          </a:p>
        </p:txBody>
      </p:sp>
      <p:sp>
        <p:nvSpPr>
          <p:cNvPr id="66" name="1 CuadroTexto">
            <a:extLst>
              <a:ext uri="{FF2B5EF4-FFF2-40B4-BE49-F238E27FC236}">
                <a16:creationId xmlns:a16="http://schemas.microsoft.com/office/drawing/2014/main" id="{D26A73AF-4998-DE46-AFB9-F0873EFBC96E}"/>
              </a:ext>
            </a:extLst>
          </p:cNvPr>
          <p:cNvSpPr txBox="1"/>
          <p:nvPr/>
        </p:nvSpPr>
        <p:spPr>
          <a:xfrm>
            <a:off x="5976340" y="6358725"/>
            <a:ext cx="3455000" cy="2173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65" name="Rectángulo 64">
            <a:extLst>
              <a:ext uri="{FF2B5EF4-FFF2-40B4-BE49-F238E27FC236}">
                <a16:creationId xmlns:a16="http://schemas.microsoft.com/office/drawing/2014/main" id="{8B8D9D5B-9870-9C43-9C02-9E28AAF2B9EA}"/>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67" name="1 Título">
            <a:extLst>
              <a:ext uri="{FF2B5EF4-FFF2-40B4-BE49-F238E27FC236}">
                <a16:creationId xmlns:a16="http://schemas.microsoft.com/office/drawing/2014/main" id="{D21D2306-B5EB-D94C-B24F-AFADD766EE28}"/>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Gasto en SIL</a:t>
            </a:r>
            <a:r>
              <a:rPr lang="es-CL" sz="2400" b="1" baseline="30000" dirty="0">
                <a:solidFill>
                  <a:schemeClr val="bg1"/>
                </a:solidFill>
                <a:latin typeface="Arial" panose="020B0604020202020204" pitchFamily="34" charset="0"/>
                <a:cs typeface="Arial" panose="020B0604020202020204" pitchFamily="34" charset="0"/>
              </a:rPr>
              <a:t>1</a:t>
            </a:r>
            <a:endParaRPr lang="es-CL" sz="2400" baseline="30000" dirty="0">
              <a:solidFill>
                <a:schemeClr val="bg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776B04F9-7F61-964F-BFD6-43AC1DF242CD}"/>
              </a:ext>
            </a:extLst>
          </p:cNvPr>
          <p:cNvSpPr/>
          <p:nvPr/>
        </p:nvSpPr>
        <p:spPr>
          <a:xfrm>
            <a:off x="163648" y="752543"/>
            <a:ext cx="2606768" cy="830997"/>
          </a:xfrm>
          <a:prstGeom prst="rect">
            <a:avLst/>
          </a:prstGeom>
        </p:spPr>
        <p:txBody>
          <a:bodyPr wrap="square">
            <a:spAutoFit/>
          </a:bodyPr>
          <a:lstStyle/>
          <a:p>
            <a:r>
              <a:rPr lang="es-CL" sz="1600" dirty="0"/>
              <a:t>Principales indicadores en materia de subsidios (promedios) 2016-2020</a:t>
            </a:r>
            <a:r>
              <a:rPr lang="es-CL" sz="1600" baseline="30000" dirty="0"/>
              <a:t>2</a:t>
            </a:r>
            <a:endParaRPr lang="es-CL" sz="1600" dirty="0"/>
          </a:p>
        </p:txBody>
      </p:sp>
      <p:sp>
        <p:nvSpPr>
          <p:cNvPr id="86" name="Rectangle 5">
            <a:extLst>
              <a:ext uri="{FF2B5EF4-FFF2-40B4-BE49-F238E27FC236}">
                <a16:creationId xmlns:a16="http://schemas.microsoft.com/office/drawing/2014/main" id="{C7F70626-A8AE-3944-B76C-58940E069840}"/>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87" name="Rectángulo 86">
            <a:extLst>
              <a:ext uri="{FF2B5EF4-FFF2-40B4-BE49-F238E27FC236}">
                <a16:creationId xmlns:a16="http://schemas.microsoft.com/office/drawing/2014/main" id="{A9E13183-7D5C-0A40-B5B5-2C28CAA14AFE}"/>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88" name="Rectángulo 87">
            <a:extLst>
              <a:ext uri="{FF2B5EF4-FFF2-40B4-BE49-F238E27FC236}">
                <a16:creationId xmlns:a16="http://schemas.microsoft.com/office/drawing/2014/main" id="{16B1C483-619F-2B42-8629-C23089CE3870}"/>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89" name="Rectangle 5">
            <a:extLst>
              <a:ext uri="{FF2B5EF4-FFF2-40B4-BE49-F238E27FC236}">
                <a16:creationId xmlns:a16="http://schemas.microsoft.com/office/drawing/2014/main" id="{93CB3CFC-1742-7143-B14F-A6926A46FC5C}"/>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147564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806B1A80-1CF0-3449-9B32-4CDA4AA5BA9E}"/>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 name="1 Título"/>
          <p:cNvSpPr>
            <a:spLocks noGrp="1"/>
          </p:cNvSpPr>
          <p:nvPr>
            <p:ph type="title"/>
          </p:nvPr>
        </p:nvSpPr>
        <p:spPr>
          <a:xfrm>
            <a:off x="259254" y="116631"/>
            <a:ext cx="2232247" cy="720080"/>
          </a:xfrm>
        </p:spPr>
        <p:txBody>
          <a:bodyPr/>
          <a:lstStyle/>
          <a:p>
            <a:pPr algn="l"/>
            <a:r>
              <a:rPr lang="es-CL" sz="2400" b="1" dirty="0">
                <a:solidFill>
                  <a:schemeClr val="bg1"/>
                </a:solidFill>
                <a:latin typeface="Arial" panose="020B0604020202020204" pitchFamily="34" charset="0"/>
                <a:cs typeface="Arial" panose="020B0604020202020204" pitchFamily="34" charset="0"/>
              </a:rPr>
              <a:t>Introducción</a:t>
            </a:r>
          </a:p>
        </p:txBody>
      </p:sp>
      <p:pic>
        <p:nvPicPr>
          <p:cNvPr id="13" name="Imagen 12">
            <a:extLst>
              <a:ext uri="{FF2B5EF4-FFF2-40B4-BE49-F238E27FC236}">
                <a16:creationId xmlns:a16="http://schemas.microsoft.com/office/drawing/2014/main" id="{EAC888C4-3C6A-A647-B329-A3EB83F4B0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20617">
            <a:off x="-52737" y="2080098"/>
            <a:ext cx="4296875" cy="3323051"/>
          </a:xfrm>
          <a:prstGeom prst="rect">
            <a:avLst/>
          </a:prstGeom>
        </p:spPr>
      </p:pic>
      <p:sp>
        <p:nvSpPr>
          <p:cNvPr id="4" name="Redondear rectángulo de esquina del mismo lado 3">
            <a:extLst>
              <a:ext uri="{FF2B5EF4-FFF2-40B4-BE49-F238E27FC236}">
                <a16:creationId xmlns:a16="http://schemas.microsoft.com/office/drawing/2014/main" id="{C22B27E0-5388-AD4B-8548-FDD4BAA4461A}"/>
              </a:ext>
            </a:extLst>
          </p:cNvPr>
          <p:cNvSpPr/>
          <p:nvPr/>
        </p:nvSpPr>
        <p:spPr>
          <a:xfrm rot="16200000">
            <a:off x="5304266" y="-629567"/>
            <a:ext cx="1958147" cy="5150871"/>
          </a:xfrm>
          <a:prstGeom prst="round2SameRect">
            <a:avLst>
              <a:gd name="adj1" fmla="val 10014"/>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4" name="Redondear rectángulo de esquina del mismo lado 13">
            <a:extLst>
              <a:ext uri="{FF2B5EF4-FFF2-40B4-BE49-F238E27FC236}">
                <a16:creationId xmlns:a16="http://schemas.microsoft.com/office/drawing/2014/main" id="{B7E5FD89-8515-4448-9219-857F381A516E}"/>
              </a:ext>
            </a:extLst>
          </p:cNvPr>
          <p:cNvSpPr/>
          <p:nvPr/>
        </p:nvSpPr>
        <p:spPr>
          <a:xfrm rot="16200000">
            <a:off x="5749517" y="1011511"/>
            <a:ext cx="1067646" cy="5150870"/>
          </a:xfrm>
          <a:prstGeom prst="round2SameRect">
            <a:avLst>
              <a:gd name="adj1" fmla="val 19328"/>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5" name="Redondear rectángulo de esquina del mismo lado 14">
            <a:extLst>
              <a:ext uri="{FF2B5EF4-FFF2-40B4-BE49-F238E27FC236}">
                <a16:creationId xmlns:a16="http://schemas.microsoft.com/office/drawing/2014/main" id="{B6FF93F2-B0C7-DB41-99AA-09E9F020098B}"/>
              </a:ext>
            </a:extLst>
          </p:cNvPr>
          <p:cNvSpPr/>
          <p:nvPr/>
        </p:nvSpPr>
        <p:spPr>
          <a:xfrm rot="16200000">
            <a:off x="5275228" y="2653762"/>
            <a:ext cx="2016224" cy="5150872"/>
          </a:xfrm>
          <a:prstGeom prst="round2SameRect">
            <a:avLst>
              <a:gd name="adj1" fmla="val 9649"/>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3" name="2 Marcador de contenido"/>
          <p:cNvSpPr>
            <a:spLocks noGrp="1"/>
          </p:cNvSpPr>
          <p:nvPr>
            <p:ph idx="1"/>
          </p:nvPr>
        </p:nvSpPr>
        <p:spPr>
          <a:xfrm>
            <a:off x="3961239" y="1094975"/>
            <a:ext cx="4862839" cy="4896544"/>
          </a:xfrm>
        </p:spPr>
        <p:txBody>
          <a:bodyPr/>
          <a:lstStyle/>
          <a:p>
            <a:pPr marL="0" indent="0">
              <a:buNone/>
            </a:pPr>
            <a:r>
              <a:rPr lang="es-CL" sz="1800" dirty="0">
                <a:latin typeface="Arial" panose="020B0604020202020204" pitchFamily="34" charset="0"/>
                <a:cs typeface="Arial" panose="020B0604020202020204" pitchFamily="34" charset="0"/>
              </a:rPr>
              <a:t>Esta presentación contiene las principales estadísticas de licencias médicas de origen común, tales como: cotizantes a los seguros de salud, licencias médicas, tasas de uso y gasto en subsidios por Incapacidad Laboral del año 2020.</a:t>
            </a:r>
          </a:p>
          <a:p>
            <a:pPr marL="0" indent="0">
              <a:buNone/>
            </a:pPr>
            <a:endParaRPr lang="es-CL" sz="1800" dirty="0">
              <a:latin typeface="Arial" panose="020B0604020202020204" pitchFamily="34" charset="0"/>
              <a:cs typeface="Arial" panose="020B0604020202020204" pitchFamily="34" charset="0"/>
            </a:endParaRPr>
          </a:p>
          <a:p>
            <a:pPr marL="0" indent="0">
              <a:buNone/>
            </a:pPr>
            <a:r>
              <a:rPr lang="es-CL" sz="1800" dirty="0">
                <a:latin typeface="Arial" panose="020B0604020202020204" pitchFamily="34" charset="0"/>
                <a:cs typeface="Arial" panose="020B0604020202020204" pitchFamily="34" charset="0"/>
              </a:rPr>
              <a:t>Las cifras se desagregan por sexo, tramo de edad, principales patologías, región, tipo de sector, entre otras. </a:t>
            </a:r>
          </a:p>
          <a:p>
            <a:pPr marL="0" indent="0">
              <a:buNone/>
            </a:pPr>
            <a:endParaRPr lang="es-CL" sz="1800" dirty="0">
              <a:latin typeface="Arial" panose="020B0604020202020204" pitchFamily="34" charset="0"/>
              <a:cs typeface="Arial" panose="020B0604020202020204" pitchFamily="34" charset="0"/>
            </a:endParaRPr>
          </a:p>
          <a:p>
            <a:pPr marL="0" indent="0">
              <a:buNone/>
            </a:pPr>
            <a:r>
              <a:rPr lang="es-CL" sz="1800" dirty="0">
                <a:latin typeface="Arial" panose="020B0604020202020204" pitchFamily="34" charset="0"/>
                <a:cs typeface="Arial" panose="020B0604020202020204" pitchFamily="34" charset="0"/>
              </a:rPr>
              <a:t>Esta publicación es un trabajo conjunto entre el Fondo Nacional de Salud (FONASA), La Comisión de Medicina Preventiva e Invalidez (COMPIN), la Superintendencia de Salud (SuperSalud) y la Superintendencia de Seguridad Social (SUSESO).</a:t>
            </a:r>
          </a:p>
        </p:txBody>
      </p:sp>
      <p:sp>
        <p:nvSpPr>
          <p:cNvPr id="16" name="Rectángulo 15">
            <a:extLst>
              <a:ext uri="{FF2B5EF4-FFF2-40B4-BE49-F238E27FC236}">
                <a16:creationId xmlns:a16="http://schemas.microsoft.com/office/drawing/2014/main" id="{DB87A74A-9B0B-414D-9E75-74FDD3CB11FF}"/>
              </a:ext>
            </a:extLst>
          </p:cNvPr>
          <p:cNvSpPr/>
          <p:nvPr/>
        </p:nvSpPr>
        <p:spPr>
          <a:xfrm>
            <a:off x="0" y="6589549"/>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7" name="Rectángulo 16">
            <a:extLst>
              <a:ext uri="{FF2B5EF4-FFF2-40B4-BE49-F238E27FC236}">
                <a16:creationId xmlns:a16="http://schemas.microsoft.com/office/drawing/2014/main" id="{FD1A0E6A-A05E-3847-B911-7E1B4F467B6F}"/>
              </a:ext>
            </a:extLst>
          </p:cNvPr>
          <p:cNvSpPr/>
          <p:nvPr/>
        </p:nvSpPr>
        <p:spPr>
          <a:xfrm>
            <a:off x="251520" y="6576883"/>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18" name="Rectangle 5">
            <a:extLst>
              <a:ext uri="{FF2B5EF4-FFF2-40B4-BE49-F238E27FC236}">
                <a16:creationId xmlns:a16="http://schemas.microsoft.com/office/drawing/2014/main" id="{4EFF286A-D6BC-2C40-9A10-D790A708095F}"/>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52056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161" y="769776"/>
            <a:ext cx="9139839" cy="457040"/>
          </a:xfrm>
        </p:spPr>
        <p:txBody>
          <a:bodyPr/>
          <a:lstStyle/>
          <a:p>
            <a:pPr marL="0" indent="0" algn="ctr">
              <a:buNone/>
            </a:pPr>
            <a:r>
              <a:rPr lang="es-CL" sz="1600" dirty="0">
                <a:latin typeface="Arial" panose="020B0604020202020204" pitchFamily="34" charset="0"/>
                <a:cs typeface="Arial" panose="020B0604020202020204" pitchFamily="34" charset="0"/>
              </a:rPr>
              <a:t>Gasto en SIL principales grupos diagnósticos</a:t>
            </a:r>
            <a:r>
              <a:rPr lang="es-CL" sz="1600" baseline="30000" dirty="0">
                <a:latin typeface="Arial" panose="020B0604020202020204" pitchFamily="34" charset="0"/>
                <a:cs typeface="Arial" panose="020B0604020202020204" pitchFamily="34" charset="0"/>
              </a:rPr>
              <a:t>(1)</a:t>
            </a:r>
          </a:p>
          <a:p>
            <a:pPr marL="0" indent="0" algn="ctr">
              <a:buNone/>
            </a:pPr>
            <a:r>
              <a:rPr lang="es-CL" sz="1600" dirty="0">
                <a:latin typeface="Arial" panose="020B0604020202020204" pitchFamily="34" charset="0"/>
                <a:cs typeface="Arial" panose="020B0604020202020204" pitchFamily="34" charset="0"/>
              </a:rPr>
              <a:t>Sistema (MM$ de 2020)</a:t>
            </a:r>
          </a:p>
          <a:p>
            <a:endParaRPr lang="es-CL" sz="3600" dirty="0">
              <a:latin typeface="Arial" panose="020B0604020202020204" pitchFamily="34" charset="0"/>
              <a:cs typeface="Arial" panose="020B0604020202020204" pitchFamily="34" charset="0"/>
            </a:endParaRPr>
          </a:p>
          <a:p>
            <a:endParaRPr lang="es-CL" sz="3600" dirty="0">
              <a:latin typeface="Arial" panose="020B0604020202020204" pitchFamily="34" charset="0"/>
              <a:cs typeface="Arial" panose="020B0604020202020204" pitchFamily="34" charset="0"/>
            </a:endParaRPr>
          </a:p>
          <a:p>
            <a:endParaRPr lang="es-CL" sz="3600" dirty="0">
              <a:latin typeface="Arial" panose="020B0604020202020204" pitchFamily="34" charset="0"/>
              <a:cs typeface="Arial" panose="020B0604020202020204" pitchFamily="34" charset="0"/>
            </a:endParaRPr>
          </a:p>
          <a:p>
            <a:endParaRPr lang="es-CL" sz="3600" dirty="0">
              <a:latin typeface="Arial" panose="020B0604020202020204" pitchFamily="34" charset="0"/>
              <a:cs typeface="Arial" panose="020B0604020202020204" pitchFamily="34" charset="0"/>
            </a:endParaRPr>
          </a:p>
          <a:p>
            <a:endParaRPr lang="es-CL" sz="3600" dirty="0">
              <a:latin typeface="Arial" panose="020B0604020202020204" pitchFamily="34" charset="0"/>
              <a:cs typeface="Arial" panose="020B0604020202020204" pitchFamily="34" charset="0"/>
            </a:endParaRPr>
          </a:p>
          <a:p>
            <a:endParaRPr lang="es-CL" sz="36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s-CL" sz="3600" dirty="0">
              <a:latin typeface="Arial" panose="020B0604020202020204" pitchFamily="34" charset="0"/>
              <a:cs typeface="Arial" panose="020B0604020202020204" pitchFamily="34" charset="0"/>
            </a:endParaRPr>
          </a:p>
        </p:txBody>
      </p:sp>
      <p:sp>
        <p:nvSpPr>
          <p:cNvPr id="30" name="1 CuadroTexto"/>
          <p:cNvSpPr txBox="1"/>
          <p:nvPr/>
        </p:nvSpPr>
        <p:spPr>
          <a:xfrm>
            <a:off x="95205" y="5656137"/>
            <a:ext cx="6742867" cy="9361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800" i="1" dirty="0">
                <a:latin typeface="Arial" panose="020B0604020202020204" pitchFamily="34" charset="0"/>
                <a:cs typeface="Arial" panose="020B0604020202020204" pitchFamily="34" charset="0"/>
              </a:rPr>
              <a:t>(1) No se incluye la participación de afecciones del embarazo, parto y puerperio, enf. del sistema genito urinario, enf. infecciosas, otros diagnósticos y sin información de diagnóstico.</a:t>
            </a:r>
          </a:p>
          <a:p>
            <a:r>
              <a:rPr lang="es-CL" sz="800" i="1" dirty="0">
                <a:latin typeface="Arial" panose="020B0604020202020204" pitchFamily="34" charset="0"/>
                <a:cs typeface="Arial" panose="020B0604020202020204" pitchFamily="34" charset="0"/>
              </a:rPr>
              <a:t>(*) Se incluyen los códigos: U07.1 "Enfermedad respiratoria aguda debido al nuevo coronavirus"; U07.2 "Covid-19, virus no identificado (a la espera del resultado del examen PCR)."; Z29.0 "Aislamiento" y Z20.8 "Contacto con y exposición a otras enfermedades transmisibles”. El gasto en SIL por LM relacionadas a COVID-19 fue de MM$76.238 (7,5%) en el caso de FONASA y de MM$85.447 (10,6%) en el caso de ISAPREs.</a:t>
            </a:r>
          </a:p>
          <a:p>
            <a:r>
              <a:rPr lang="es-CL" sz="800" i="1" dirty="0">
                <a:latin typeface="Arial" panose="020B0604020202020204" pitchFamily="34" charset="0"/>
                <a:cs typeface="Arial" panose="020B0604020202020204" pitchFamily="34" charset="0"/>
              </a:rPr>
              <a:t>(**) El gasto en SIL por licencias médicas preventivas parentales ascendió a MM$36.545 (3,6%) en el caso de FONASA y de MM$75.596 (9,4%)</a:t>
            </a:r>
          </a:p>
          <a:p>
            <a:r>
              <a:rPr lang="es-CL" sz="800" i="1" dirty="0">
                <a:latin typeface="Arial" panose="020B0604020202020204" pitchFamily="34" charset="0"/>
                <a:cs typeface="Arial" panose="020B0604020202020204" pitchFamily="34" charset="0"/>
              </a:rPr>
              <a:t> en el caso de ISAPREs.</a:t>
            </a:r>
          </a:p>
          <a:p>
            <a:endParaRPr lang="es-CL" sz="800" i="1" dirty="0">
              <a:latin typeface="Arial" panose="020B0604020202020204" pitchFamily="34" charset="0"/>
              <a:cs typeface="Arial" panose="020B0604020202020204" pitchFamily="34" charset="0"/>
            </a:endParaRPr>
          </a:p>
          <a:p>
            <a:endParaRPr lang="es-CL" sz="1000" i="1" dirty="0">
              <a:latin typeface="Arial" panose="020B0604020202020204" pitchFamily="34" charset="0"/>
              <a:cs typeface="Arial" panose="020B0604020202020204" pitchFamily="34" charset="0"/>
            </a:endParaRPr>
          </a:p>
        </p:txBody>
      </p:sp>
      <p:sp>
        <p:nvSpPr>
          <p:cNvPr id="21" name="1 CuadroTexto">
            <a:extLst>
              <a:ext uri="{FF2B5EF4-FFF2-40B4-BE49-F238E27FC236}">
                <a16:creationId xmlns:a16="http://schemas.microsoft.com/office/drawing/2014/main" id="{5F5B4D80-5AF7-9D41-8E4B-72540C4159AC}"/>
              </a:ext>
            </a:extLst>
          </p:cNvPr>
          <p:cNvSpPr txBox="1"/>
          <p:nvPr/>
        </p:nvSpPr>
        <p:spPr>
          <a:xfrm>
            <a:off x="7242396" y="6173112"/>
            <a:ext cx="2371835" cy="4775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000" i="1" dirty="0">
                <a:latin typeface="Arial" panose="020B0604020202020204" pitchFamily="34" charset="0"/>
                <a:cs typeface="Arial" panose="020B0604020202020204" pitchFamily="34" charset="0"/>
              </a:rPr>
              <a:t>Fuente:</a:t>
            </a:r>
            <a:r>
              <a:rPr lang="es-CL" sz="1000" i="1" baseline="0" dirty="0">
                <a:latin typeface="Arial" panose="020B0604020202020204" pitchFamily="34" charset="0"/>
                <a:cs typeface="Arial" panose="020B0604020202020204" pitchFamily="34" charset="0"/>
              </a:rPr>
              <a:t> </a:t>
            </a:r>
            <a:r>
              <a:rPr lang="es-CL" sz="1000" i="1" dirty="0">
                <a:latin typeface="Arial" panose="020B0604020202020204" pitchFamily="34" charset="0"/>
                <a:cs typeface="Arial" panose="020B0604020202020204" pitchFamily="34" charset="0"/>
              </a:rPr>
              <a:t>FONASA, COMPIN y Superintendencia de Salud</a:t>
            </a:r>
          </a:p>
        </p:txBody>
      </p:sp>
      <p:sp>
        <p:nvSpPr>
          <p:cNvPr id="18" name="Rectángulo 17">
            <a:extLst>
              <a:ext uri="{FF2B5EF4-FFF2-40B4-BE49-F238E27FC236}">
                <a16:creationId xmlns:a16="http://schemas.microsoft.com/office/drawing/2014/main" id="{B5810A8A-FC02-8A4E-AB55-EF31CF9C49E9}"/>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3" name="1 Título">
            <a:extLst>
              <a:ext uri="{FF2B5EF4-FFF2-40B4-BE49-F238E27FC236}">
                <a16:creationId xmlns:a16="http://schemas.microsoft.com/office/drawing/2014/main" id="{FCF2866A-F5E5-4F4E-BC9F-6B009558B1D5}"/>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Gasto en SIL</a:t>
            </a:r>
            <a:endParaRPr lang="es-CL" sz="2400" dirty="0">
              <a:solidFill>
                <a:schemeClr val="bg1"/>
              </a:solidFill>
              <a:latin typeface="Arial" panose="020B0604020202020204" pitchFamily="34" charset="0"/>
              <a:cs typeface="Arial" panose="020B0604020202020204" pitchFamily="34" charset="0"/>
            </a:endParaRPr>
          </a:p>
        </p:txBody>
      </p:sp>
      <p:sp>
        <p:nvSpPr>
          <p:cNvPr id="26" name="1 Título">
            <a:extLst>
              <a:ext uri="{FF2B5EF4-FFF2-40B4-BE49-F238E27FC236}">
                <a16:creationId xmlns:a16="http://schemas.microsoft.com/office/drawing/2014/main" id="{13EC2DF3-243D-A548-B556-5EFA46E31195}"/>
              </a:ext>
            </a:extLst>
          </p:cNvPr>
          <p:cNvSpPr txBox="1">
            <a:spLocks/>
          </p:cNvSpPr>
          <p:nvPr/>
        </p:nvSpPr>
        <p:spPr bwMode="auto">
          <a:xfrm>
            <a:off x="7686098" y="1070172"/>
            <a:ext cx="778763" cy="3149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ctr"/>
            <a:r>
              <a:rPr lang="es-CL" sz="900" b="1" dirty="0">
                <a:solidFill>
                  <a:schemeClr val="tx1">
                    <a:lumMod val="50000"/>
                    <a:lumOff val="50000"/>
                  </a:schemeClr>
                </a:solidFill>
                <a:latin typeface="+mj-lt"/>
              </a:rPr>
              <a:t>Variación 2019-2020</a:t>
            </a:r>
          </a:p>
        </p:txBody>
      </p:sp>
      <p:graphicFrame>
        <p:nvGraphicFramePr>
          <p:cNvPr id="27" name="Gráfico 26">
            <a:extLst>
              <a:ext uri="{FF2B5EF4-FFF2-40B4-BE49-F238E27FC236}">
                <a16:creationId xmlns:a16="http://schemas.microsoft.com/office/drawing/2014/main" id="{DB219B1F-6779-174A-8435-E3DDB6BB8A78}"/>
              </a:ext>
            </a:extLst>
          </p:cNvPr>
          <p:cNvGraphicFramePr>
            <a:graphicFrameLocks/>
          </p:cNvGraphicFramePr>
          <p:nvPr>
            <p:extLst>
              <p:ext uri="{D42A27DB-BD31-4B8C-83A1-F6EECF244321}">
                <p14:modId xmlns:p14="http://schemas.microsoft.com/office/powerpoint/2010/main" val="751260626"/>
              </p:ext>
            </p:extLst>
          </p:nvPr>
        </p:nvGraphicFramePr>
        <p:xfrm>
          <a:off x="244885" y="1430212"/>
          <a:ext cx="9156080" cy="4464496"/>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45 Conector recto">
            <a:extLst>
              <a:ext uri="{FF2B5EF4-FFF2-40B4-BE49-F238E27FC236}">
                <a16:creationId xmlns:a16="http://schemas.microsoft.com/office/drawing/2014/main" id="{39666545-59C9-4C47-B57D-383563C3E52F}"/>
              </a:ext>
            </a:extLst>
          </p:cNvPr>
          <p:cNvCxnSpPr>
            <a:cxnSpLocks/>
          </p:cNvCxnSpPr>
          <p:nvPr/>
        </p:nvCxnSpPr>
        <p:spPr>
          <a:xfrm>
            <a:off x="2056149" y="1934268"/>
            <a:ext cx="64363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46 Conector recto">
            <a:extLst>
              <a:ext uri="{FF2B5EF4-FFF2-40B4-BE49-F238E27FC236}">
                <a16:creationId xmlns:a16="http://schemas.microsoft.com/office/drawing/2014/main" id="{C971A23E-2195-024B-A6A5-F0AEF76095CA}"/>
              </a:ext>
            </a:extLst>
          </p:cNvPr>
          <p:cNvCxnSpPr>
            <a:cxnSpLocks/>
          </p:cNvCxnSpPr>
          <p:nvPr/>
        </p:nvCxnSpPr>
        <p:spPr>
          <a:xfrm>
            <a:off x="2056149" y="2366316"/>
            <a:ext cx="64363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47 Conector recto">
            <a:extLst>
              <a:ext uri="{FF2B5EF4-FFF2-40B4-BE49-F238E27FC236}">
                <a16:creationId xmlns:a16="http://schemas.microsoft.com/office/drawing/2014/main" id="{CA23B3D4-8BE6-9442-A60A-51A7799398CD}"/>
              </a:ext>
            </a:extLst>
          </p:cNvPr>
          <p:cNvCxnSpPr>
            <a:cxnSpLocks/>
          </p:cNvCxnSpPr>
          <p:nvPr/>
        </p:nvCxnSpPr>
        <p:spPr>
          <a:xfrm>
            <a:off x="2056149" y="2798364"/>
            <a:ext cx="64363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49 Conector recto">
            <a:extLst>
              <a:ext uri="{FF2B5EF4-FFF2-40B4-BE49-F238E27FC236}">
                <a16:creationId xmlns:a16="http://schemas.microsoft.com/office/drawing/2014/main" id="{7F6EAEE1-CC11-514A-AC8D-32C5C5D3E0A0}"/>
              </a:ext>
            </a:extLst>
          </p:cNvPr>
          <p:cNvCxnSpPr>
            <a:cxnSpLocks/>
          </p:cNvCxnSpPr>
          <p:nvPr/>
        </p:nvCxnSpPr>
        <p:spPr>
          <a:xfrm>
            <a:off x="2056149" y="4022500"/>
            <a:ext cx="64363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50 Conector recto">
            <a:extLst>
              <a:ext uri="{FF2B5EF4-FFF2-40B4-BE49-F238E27FC236}">
                <a16:creationId xmlns:a16="http://schemas.microsoft.com/office/drawing/2014/main" id="{BA618974-E322-7E4A-A631-6F99035A158B}"/>
              </a:ext>
            </a:extLst>
          </p:cNvPr>
          <p:cNvCxnSpPr>
            <a:cxnSpLocks/>
          </p:cNvCxnSpPr>
          <p:nvPr/>
        </p:nvCxnSpPr>
        <p:spPr>
          <a:xfrm>
            <a:off x="2056149" y="4985516"/>
            <a:ext cx="64363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16 Conector recto">
            <a:extLst>
              <a:ext uri="{FF2B5EF4-FFF2-40B4-BE49-F238E27FC236}">
                <a16:creationId xmlns:a16="http://schemas.microsoft.com/office/drawing/2014/main" id="{7A65519D-0D5A-8F41-83F0-0BDA9964A100}"/>
              </a:ext>
            </a:extLst>
          </p:cNvPr>
          <p:cNvCxnSpPr>
            <a:cxnSpLocks/>
          </p:cNvCxnSpPr>
          <p:nvPr/>
        </p:nvCxnSpPr>
        <p:spPr>
          <a:xfrm>
            <a:off x="2056149" y="4526556"/>
            <a:ext cx="64363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48 Conector recto">
            <a:extLst>
              <a:ext uri="{FF2B5EF4-FFF2-40B4-BE49-F238E27FC236}">
                <a16:creationId xmlns:a16="http://schemas.microsoft.com/office/drawing/2014/main" id="{552DD315-6B4B-184A-B774-8D4E6E911B5D}"/>
              </a:ext>
            </a:extLst>
          </p:cNvPr>
          <p:cNvCxnSpPr>
            <a:cxnSpLocks/>
          </p:cNvCxnSpPr>
          <p:nvPr/>
        </p:nvCxnSpPr>
        <p:spPr>
          <a:xfrm>
            <a:off x="2056149" y="3158404"/>
            <a:ext cx="64363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48 Conector recto">
            <a:extLst>
              <a:ext uri="{FF2B5EF4-FFF2-40B4-BE49-F238E27FC236}">
                <a16:creationId xmlns:a16="http://schemas.microsoft.com/office/drawing/2014/main" id="{E129DD28-82C6-8447-A9A2-EC6C192302A1}"/>
              </a:ext>
            </a:extLst>
          </p:cNvPr>
          <p:cNvCxnSpPr>
            <a:cxnSpLocks/>
          </p:cNvCxnSpPr>
          <p:nvPr/>
        </p:nvCxnSpPr>
        <p:spPr>
          <a:xfrm>
            <a:off x="2056149" y="3662460"/>
            <a:ext cx="64363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5">
            <a:extLst>
              <a:ext uri="{FF2B5EF4-FFF2-40B4-BE49-F238E27FC236}">
                <a16:creationId xmlns:a16="http://schemas.microsoft.com/office/drawing/2014/main" id="{D1DD4047-6427-AE4B-A4DE-A15C3FA95A0D}"/>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D861BA62-C25E-7C4B-B177-D4DB2204B44B}"/>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4" name="Rectángulo 23">
            <a:extLst>
              <a:ext uri="{FF2B5EF4-FFF2-40B4-BE49-F238E27FC236}">
                <a16:creationId xmlns:a16="http://schemas.microsoft.com/office/drawing/2014/main" id="{B9CC1419-191B-3940-88FF-03B017DFDC74}"/>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5" name="Rectangle 5">
            <a:extLst>
              <a:ext uri="{FF2B5EF4-FFF2-40B4-BE49-F238E27FC236}">
                <a16:creationId xmlns:a16="http://schemas.microsoft.com/office/drawing/2014/main" id="{3AC5BC87-124A-6D4B-9004-3F37879DBFC7}"/>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351977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Conector angular 35">
            <a:extLst>
              <a:ext uri="{FF2B5EF4-FFF2-40B4-BE49-F238E27FC236}">
                <a16:creationId xmlns:a16="http://schemas.microsoft.com/office/drawing/2014/main" id="{E4816C91-F994-5B41-BF8D-44C8683E9CA5}"/>
              </a:ext>
            </a:extLst>
          </p:cNvPr>
          <p:cNvCxnSpPr>
            <a:cxnSpLocks/>
          </p:cNvCxnSpPr>
          <p:nvPr/>
        </p:nvCxnSpPr>
        <p:spPr>
          <a:xfrm rot="10800000">
            <a:off x="1069260" y="3977191"/>
            <a:ext cx="1932709" cy="1101249"/>
          </a:xfrm>
          <a:prstGeom prst="bentConnector3">
            <a:avLst>
              <a:gd name="adj1" fmla="val 122194"/>
            </a:avLst>
          </a:prstGeom>
          <a:ln w="9525">
            <a:solidFill>
              <a:srgbClr val="1419A4"/>
            </a:solidFill>
          </a:ln>
          <a:effectLst/>
        </p:spPr>
        <p:style>
          <a:lnRef idx="2">
            <a:schemeClr val="accent1"/>
          </a:lnRef>
          <a:fillRef idx="0">
            <a:schemeClr val="accent1"/>
          </a:fillRef>
          <a:effectRef idx="1">
            <a:schemeClr val="accent1"/>
          </a:effectRef>
          <a:fontRef idx="minor">
            <a:schemeClr val="tx1"/>
          </a:fontRef>
        </p:style>
      </p:cxnSp>
      <p:cxnSp>
        <p:nvCxnSpPr>
          <p:cNvPr id="34" name="Conector angular 33">
            <a:extLst>
              <a:ext uri="{FF2B5EF4-FFF2-40B4-BE49-F238E27FC236}">
                <a16:creationId xmlns:a16="http://schemas.microsoft.com/office/drawing/2014/main" id="{E16B5AF4-F2B1-4742-AB43-75B7302903D6}"/>
              </a:ext>
            </a:extLst>
          </p:cNvPr>
          <p:cNvCxnSpPr>
            <a:cxnSpLocks/>
          </p:cNvCxnSpPr>
          <p:nvPr/>
        </p:nvCxnSpPr>
        <p:spPr>
          <a:xfrm rot="10800000">
            <a:off x="925244" y="3471392"/>
            <a:ext cx="2086271" cy="462474"/>
          </a:xfrm>
          <a:prstGeom prst="bentConnector3">
            <a:avLst>
              <a:gd name="adj1" fmla="val 50000"/>
            </a:avLst>
          </a:prstGeom>
          <a:ln w="9525">
            <a:solidFill>
              <a:srgbClr val="1419A4"/>
            </a:solidFill>
          </a:ln>
          <a:effectLst/>
        </p:spPr>
        <p:style>
          <a:lnRef idx="2">
            <a:schemeClr val="accent1"/>
          </a:lnRef>
          <a:fillRef idx="0">
            <a:schemeClr val="accent1"/>
          </a:fillRef>
          <a:effectRef idx="1">
            <a:schemeClr val="accent1"/>
          </a:effectRef>
          <a:fontRef idx="minor">
            <a:schemeClr val="tx1"/>
          </a:fontRef>
        </p:style>
      </p:cxnSp>
      <p:cxnSp>
        <p:nvCxnSpPr>
          <p:cNvPr id="33" name="Conector angular 32">
            <a:extLst>
              <a:ext uri="{FF2B5EF4-FFF2-40B4-BE49-F238E27FC236}">
                <a16:creationId xmlns:a16="http://schemas.microsoft.com/office/drawing/2014/main" id="{CD687592-16E2-5E46-A1D8-D1B6976C143D}"/>
              </a:ext>
            </a:extLst>
          </p:cNvPr>
          <p:cNvCxnSpPr>
            <a:cxnSpLocks/>
          </p:cNvCxnSpPr>
          <p:nvPr/>
        </p:nvCxnSpPr>
        <p:spPr>
          <a:xfrm rot="10800000" flipV="1">
            <a:off x="1462771" y="2774741"/>
            <a:ext cx="1496795" cy="1004082"/>
          </a:xfrm>
          <a:prstGeom prst="bentConnector3">
            <a:avLst>
              <a:gd name="adj1" fmla="val 154533"/>
            </a:avLst>
          </a:prstGeom>
          <a:ln w="9525">
            <a:solidFill>
              <a:srgbClr val="1419A4"/>
            </a:solidFill>
          </a:ln>
          <a:effectLst/>
        </p:spPr>
        <p:style>
          <a:lnRef idx="2">
            <a:schemeClr val="accent1"/>
          </a:lnRef>
          <a:fillRef idx="0">
            <a:schemeClr val="accent1"/>
          </a:fillRef>
          <a:effectRef idx="1">
            <a:schemeClr val="accent1"/>
          </a:effectRef>
          <a:fontRef idx="minor">
            <a:schemeClr val="tx1"/>
          </a:fontRef>
        </p:style>
      </p:cxnSp>
      <p:cxnSp>
        <p:nvCxnSpPr>
          <p:cNvPr id="7" name="Conector angular 6">
            <a:extLst>
              <a:ext uri="{FF2B5EF4-FFF2-40B4-BE49-F238E27FC236}">
                <a16:creationId xmlns:a16="http://schemas.microsoft.com/office/drawing/2014/main" id="{B773DC19-80F9-A240-B691-1C373D489BEA}"/>
              </a:ext>
            </a:extLst>
          </p:cNvPr>
          <p:cNvCxnSpPr>
            <a:cxnSpLocks/>
            <a:stCxn id="25" idx="2"/>
          </p:cNvCxnSpPr>
          <p:nvPr/>
        </p:nvCxnSpPr>
        <p:spPr>
          <a:xfrm rot="10800000" flipV="1">
            <a:off x="1429302" y="1688708"/>
            <a:ext cx="1496795" cy="1004082"/>
          </a:xfrm>
          <a:prstGeom prst="bentConnector3">
            <a:avLst>
              <a:gd name="adj1" fmla="val 154533"/>
            </a:avLst>
          </a:prstGeom>
          <a:ln w="9525">
            <a:solidFill>
              <a:srgbClr val="1419A4"/>
            </a:solidFill>
          </a:ln>
          <a:effectLst/>
        </p:spPr>
        <p:style>
          <a:lnRef idx="2">
            <a:schemeClr val="accent1"/>
          </a:lnRef>
          <a:fillRef idx="0">
            <a:schemeClr val="accent1"/>
          </a:fillRef>
          <a:effectRef idx="1">
            <a:schemeClr val="accent1"/>
          </a:effectRef>
          <a:fontRef idx="minor">
            <a:schemeClr val="tx1"/>
          </a:fontRef>
        </p:style>
      </p:cxnSp>
      <p:sp>
        <p:nvSpPr>
          <p:cNvPr id="24" name="Redondear rectángulo de esquina del mismo lado 23">
            <a:extLst>
              <a:ext uri="{FF2B5EF4-FFF2-40B4-BE49-F238E27FC236}">
                <a16:creationId xmlns:a16="http://schemas.microsoft.com/office/drawing/2014/main" id="{FAAFD6AC-0848-C04B-9417-6EEFD61AEB98}"/>
              </a:ext>
            </a:extLst>
          </p:cNvPr>
          <p:cNvSpPr/>
          <p:nvPr/>
        </p:nvSpPr>
        <p:spPr>
          <a:xfrm rot="5400000">
            <a:off x="177307" y="2180122"/>
            <a:ext cx="2064622" cy="2419236"/>
          </a:xfrm>
          <a:prstGeom prst="round2SameRect">
            <a:avLst>
              <a:gd name="adj1" fmla="val 50000"/>
              <a:gd name="adj2"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3" name="Redondear rectángulo de esquina del mismo lado 22">
            <a:extLst>
              <a:ext uri="{FF2B5EF4-FFF2-40B4-BE49-F238E27FC236}">
                <a16:creationId xmlns:a16="http://schemas.microsoft.com/office/drawing/2014/main" id="{E1FF189B-51CC-F245-91BE-B23F3D81BAEF}"/>
              </a:ext>
            </a:extLst>
          </p:cNvPr>
          <p:cNvSpPr/>
          <p:nvPr/>
        </p:nvSpPr>
        <p:spPr>
          <a:xfrm rot="16200000">
            <a:off x="5337171" y="2223366"/>
            <a:ext cx="1043204" cy="5690590"/>
          </a:xfrm>
          <a:prstGeom prst="round2SameRect">
            <a:avLst>
              <a:gd name="adj1" fmla="val 50000"/>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2" name="Redondear rectángulo de esquina del mismo lado 21">
            <a:extLst>
              <a:ext uri="{FF2B5EF4-FFF2-40B4-BE49-F238E27FC236}">
                <a16:creationId xmlns:a16="http://schemas.microsoft.com/office/drawing/2014/main" id="{215C1715-4F49-D24C-93B0-3EBBFBEFA1B5}"/>
              </a:ext>
            </a:extLst>
          </p:cNvPr>
          <p:cNvSpPr/>
          <p:nvPr/>
        </p:nvSpPr>
        <p:spPr>
          <a:xfrm rot="16200000">
            <a:off x="5340120" y="1075271"/>
            <a:ext cx="1037304" cy="5690591"/>
          </a:xfrm>
          <a:prstGeom prst="round2SameRect">
            <a:avLst>
              <a:gd name="adj1" fmla="val 50000"/>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8" name="Redondear rectángulo de esquina del mismo lado 17">
            <a:extLst>
              <a:ext uri="{FF2B5EF4-FFF2-40B4-BE49-F238E27FC236}">
                <a16:creationId xmlns:a16="http://schemas.microsoft.com/office/drawing/2014/main" id="{A80419F7-1B1B-BA42-8962-1775CC04DE04}"/>
              </a:ext>
            </a:extLst>
          </p:cNvPr>
          <p:cNvSpPr/>
          <p:nvPr/>
        </p:nvSpPr>
        <p:spPr>
          <a:xfrm rot="16200000">
            <a:off x="5349150" y="-71003"/>
            <a:ext cx="1019241" cy="5690592"/>
          </a:xfrm>
          <a:prstGeom prst="round2SameRect">
            <a:avLst>
              <a:gd name="adj1" fmla="val 50000"/>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7" name="Redondear rectángulo de esquina del mismo lado 16">
            <a:extLst>
              <a:ext uri="{FF2B5EF4-FFF2-40B4-BE49-F238E27FC236}">
                <a16:creationId xmlns:a16="http://schemas.microsoft.com/office/drawing/2014/main" id="{D701CF31-4D14-5F4B-8848-18D2474EC6CB}"/>
              </a:ext>
            </a:extLst>
          </p:cNvPr>
          <p:cNvSpPr/>
          <p:nvPr/>
        </p:nvSpPr>
        <p:spPr>
          <a:xfrm rot="16200000">
            <a:off x="5418269" y="-1138233"/>
            <a:ext cx="881004" cy="5690592"/>
          </a:xfrm>
          <a:prstGeom prst="round2SameRect">
            <a:avLst>
              <a:gd name="adj1" fmla="val 50000"/>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8" name="Rectangle 2"/>
          <p:cNvSpPr txBox="1">
            <a:spLocks noChangeArrowheads="1"/>
          </p:cNvSpPr>
          <p:nvPr/>
        </p:nvSpPr>
        <p:spPr>
          <a:xfrm>
            <a:off x="362929" y="2716067"/>
            <a:ext cx="1719025" cy="220705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eaLnBrk="1" hangingPunct="1">
              <a:defRPr/>
            </a:pPr>
            <a:r>
              <a:rPr lang="es-CL" sz="2200" b="1" dirty="0">
                <a:solidFill>
                  <a:schemeClr val="bg1"/>
                </a:solidFill>
                <a:latin typeface="Arial" panose="020B0604020202020204" pitchFamily="34" charset="0"/>
                <a:cs typeface="Arial" panose="020B0604020202020204" pitchFamily="34" charset="0"/>
              </a:rPr>
              <a:t>Principales cifras en variación 2019-2020</a:t>
            </a:r>
            <a:endParaRPr lang="es-ES" sz="2200" b="1" dirty="0">
              <a:solidFill>
                <a:schemeClr val="bg1"/>
              </a:solidFill>
              <a:latin typeface="Arial" panose="020B0604020202020204" pitchFamily="34" charset="0"/>
              <a:cs typeface="Arial" panose="020B0604020202020204" pitchFamily="34" charset="0"/>
            </a:endParaRPr>
          </a:p>
        </p:txBody>
      </p:sp>
      <p:sp>
        <p:nvSpPr>
          <p:cNvPr id="9" name="1 CuadroTexto">
            <a:extLst>
              <a:ext uri="{FF2B5EF4-FFF2-40B4-BE49-F238E27FC236}">
                <a16:creationId xmlns:a16="http://schemas.microsoft.com/office/drawing/2014/main" id="{BB004F6F-6E02-0744-BDEA-3003F377453D}"/>
              </a:ext>
            </a:extLst>
          </p:cNvPr>
          <p:cNvSpPr txBox="1"/>
          <p:nvPr/>
        </p:nvSpPr>
        <p:spPr>
          <a:xfrm>
            <a:off x="135305" y="6065966"/>
            <a:ext cx="4868743" cy="476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*El gasto en SIL de las ISAPREs incluye las LM reclamadas y acogidas total o parcialmente en las instancias de apelación. En el caso de FONASA se incluye el monto pagado en LM atrasadas en COMPIN y gasto no ejecutado de Instituciones Públicas.</a:t>
            </a:r>
          </a:p>
        </p:txBody>
      </p:sp>
      <p:sp>
        <p:nvSpPr>
          <p:cNvPr id="11" name="1 CuadroTexto">
            <a:extLst>
              <a:ext uri="{FF2B5EF4-FFF2-40B4-BE49-F238E27FC236}">
                <a16:creationId xmlns:a16="http://schemas.microsoft.com/office/drawing/2014/main" id="{6E5769D2-72D3-5342-AE3C-569CDF5317EB}"/>
              </a:ext>
            </a:extLst>
          </p:cNvPr>
          <p:cNvSpPr txBox="1"/>
          <p:nvPr/>
        </p:nvSpPr>
        <p:spPr>
          <a:xfrm>
            <a:off x="5900541" y="6340114"/>
            <a:ext cx="3340169" cy="26286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13" name="Rectángulo 12">
            <a:extLst>
              <a:ext uri="{FF2B5EF4-FFF2-40B4-BE49-F238E27FC236}">
                <a16:creationId xmlns:a16="http://schemas.microsoft.com/office/drawing/2014/main" id="{9D14650A-1E5B-6A4B-B5A1-7D012FB01A9B}"/>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4" name="1 Título">
            <a:extLst>
              <a:ext uri="{FF2B5EF4-FFF2-40B4-BE49-F238E27FC236}">
                <a16:creationId xmlns:a16="http://schemas.microsoft.com/office/drawing/2014/main" id="{0F92CCE1-8F07-8640-A398-B33FB8AFF2E3}"/>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Gasto en SIL*</a:t>
            </a:r>
            <a:endParaRPr lang="es-CL" sz="2400" dirty="0">
              <a:solidFill>
                <a:schemeClr val="bg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73B360C1-6B27-404A-8737-B7C2D58316C1}"/>
              </a:ext>
            </a:extLst>
          </p:cNvPr>
          <p:cNvSpPr/>
          <p:nvPr/>
        </p:nvSpPr>
        <p:spPr>
          <a:xfrm>
            <a:off x="3301507" y="1422373"/>
            <a:ext cx="5402560" cy="584775"/>
          </a:xfrm>
          <a:prstGeom prst="rect">
            <a:avLst/>
          </a:prstGeom>
        </p:spPr>
        <p:txBody>
          <a:bodyPr wrap="square">
            <a:spAutoFit/>
          </a:bodyPr>
          <a:lstStyle/>
          <a:p>
            <a:r>
              <a:rPr lang="es-CL" sz="1600" dirty="0">
                <a:solidFill>
                  <a:prstClr val="black"/>
                </a:solidFill>
                <a:cs typeface="Arial" panose="020B0604020202020204" pitchFamily="34" charset="0"/>
              </a:rPr>
              <a:t>Aumento del gasto en SIL por cotizante en 16,2% </a:t>
            </a:r>
          </a:p>
          <a:p>
            <a:r>
              <a:rPr lang="es-CL" sz="1600" dirty="0">
                <a:solidFill>
                  <a:prstClr val="black"/>
                </a:solidFill>
                <a:cs typeface="Arial" panose="020B0604020202020204" pitchFamily="34" charset="0"/>
              </a:rPr>
              <a:t>(11,5% FONASA / 23,6% ISAPREs)</a:t>
            </a:r>
          </a:p>
        </p:txBody>
      </p:sp>
      <p:sp>
        <p:nvSpPr>
          <p:cNvPr id="3" name="Rectángulo 2">
            <a:extLst>
              <a:ext uri="{FF2B5EF4-FFF2-40B4-BE49-F238E27FC236}">
                <a16:creationId xmlns:a16="http://schemas.microsoft.com/office/drawing/2014/main" id="{06B9AA87-F7E4-3945-BC78-F33EB3C03D6A}"/>
              </a:ext>
            </a:extLst>
          </p:cNvPr>
          <p:cNvSpPr/>
          <p:nvPr/>
        </p:nvSpPr>
        <p:spPr>
          <a:xfrm>
            <a:off x="3301507" y="2363151"/>
            <a:ext cx="5223048" cy="830997"/>
          </a:xfrm>
          <a:prstGeom prst="rect">
            <a:avLst/>
          </a:prstGeom>
        </p:spPr>
        <p:txBody>
          <a:bodyPr wrap="square">
            <a:spAutoFit/>
          </a:bodyPr>
          <a:lstStyle/>
          <a:p>
            <a:r>
              <a:rPr lang="es-CL" sz="1600" spc="-20" dirty="0">
                <a:solidFill>
                  <a:prstClr val="black"/>
                </a:solidFill>
                <a:cs typeface="Arial" panose="020B0604020202020204" pitchFamily="34" charset="0"/>
              </a:rPr>
              <a:t>Incremento en el gasto en </a:t>
            </a:r>
            <a:r>
              <a:rPr lang="es-CL" sz="1600" spc="-20">
                <a:solidFill>
                  <a:prstClr val="black"/>
                </a:solidFill>
                <a:cs typeface="Arial" panose="020B0604020202020204" pitchFamily="34" charset="0"/>
              </a:rPr>
              <a:t>SIL y </a:t>
            </a:r>
            <a:r>
              <a:rPr lang="es-CL" sz="1600" spc="-20" dirty="0">
                <a:solidFill>
                  <a:prstClr val="black"/>
                </a:solidFill>
                <a:cs typeface="Arial" panose="020B0604020202020204" pitchFamily="34" charset="0"/>
              </a:rPr>
              <a:t>licencia médica autorizada en 22,9%</a:t>
            </a:r>
          </a:p>
          <a:p>
            <a:r>
              <a:rPr lang="es-CL" sz="1600" spc="-20" dirty="0">
                <a:solidFill>
                  <a:prstClr val="black"/>
                </a:solidFill>
                <a:cs typeface="Arial" panose="020B0604020202020204" pitchFamily="34" charset="0"/>
              </a:rPr>
              <a:t>(</a:t>
            </a:r>
            <a:r>
              <a:rPr lang="es-CL" sz="1600" spc="-20" dirty="0">
                <a:cs typeface="Arial" panose="020B0604020202020204" pitchFamily="34" charset="0"/>
              </a:rPr>
              <a:t>10,9</a:t>
            </a:r>
            <a:r>
              <a:rPr lang="es-CL" sz="1600" dirty="0">
                <a:solidFill>
                  <a:prstClr val="black"/>
                </a:solidFill>
                <a:cs typeface="Arial" panose="020B0604020202020204" pitchFamily="34" charset="0"/>
              </a:rPr>
              <a:t>% FONASA y 51,4% ISAPREs)</a:t>
            </a:r>
          </a:p>
        </p:txBody>
      </p:sp>
      <p:sp>
        <p:nvSpPr>
          <p:cNvPr id="4" name="Rectángulo 3">
            <a:extLst>
              <a:ext uri="{FF2B5EF4-FFF2-40B4-BE49-F238E27FC236}">
                <a16:creationId xmlns:a16="http://schemas.microsoft.com/office/drawing/2014/main" id="{E76B69F2-3177-A441-9B56-4CB3FBED1574}"/>
              </a:ext>
            </a:extLst>
          </p:cNvPr>
          <p:cNvSpPr/>
          <p:nvPr/>
        </p:nvSpPr>
        <p:spPr>
          <a:xfrm>
            <a:off x="3301507" y="3473053"/>
            <a:ext cx="5112568" cy="830997"/>
          </a:xfrm>
          <a:prstGeom prst="rect">
            <a:avLst/>
          </a:prstGeom>
        </p:spPr>
        <p:txBody>
          <a:bodyPr wrap="square">
            <a:spAutoFit/>
          </a:bodyPr>
          <a:lstStyle/>
          <a:p>
            <a:r>
              <a:rPr lang="es-CL" sz="1600" dirty="0">
                <a:solidFill>
                  <a:prstClr val="black"/>
                </a:solidFill>
                <a:cs typeface="Arial" panose="020B0604020202020204" pitchFamily="34" charset="0"/>
              </a:rPr>
              <a:t>Aumento en el número de días pagados por cotizante en 8,2%</a:t>
            </a:r>
          </a:p>
          <a:p>
            <a:r>
              <a:rPr lang="es-CL" sz="1600" dirty="0">
                <a:solidFill>
                  <a:prstClr val="black"/>
                </a:solidFill>
                <a:cs typeface="Arial" panose="020B0604020202020204" pitchFamily="34" charset="0"/>
              </a:rPr>
              <a:t>(5,6% FONASA / 17,6% ISAPREs)</a:t>
            </a:r>
          </a:p>
        </p:txBody>
      </p:sp>
      <p:sp>
        <p:nvSpPr>
          <p:cNvPr id="5" name="Rectángulo 4">
            <a:extLst>
              <a:ext uri="{FF2B5EF4-FFF2-40B4-BE49-F238E27FC236}">
                <a16:creationId xmlns:a16="http://schemas.microsoft.com/office/drawing/2014/main" id="{553A7D84-1D7F-0A4A-986C-A2D5D67E7BFB}"/>
              </a:ext>
            </a:extLst>
          </p:cNvPr>
          <p:cNvSpPr/>
          <p:nvPr/>
        </p:nvSpPr>
        <p:spPr>
          <a:xfrm>
            <a:off x="3301507" y="4663747"/>
            <a:ext cx="5223048" cy="830997"/>
          </a:xfrm>
          <a:prstGeom prst="rect">
            <a:avLst/>
          </a:prstGeom>
        </p:spPr>
        <p:txBody>
          <a:bodyPr wrap="square">
            <a:spAutoFit/>
          </a:bodyPr>
          <a:lstStyle/>
          <a:p>
            <a:r>
              <a:rPr lang="es-CL" sz="1600" dirty="0">
                <a:solidFill>
                  <a:prstClr val="black"/>
                </a:solidFill>
                <a:cs typeface="Arial" panose="020B0604020202020204" pitchFamily="34" charset="0"/>
              </a:rPr>
              <a:t>Las LM por COVID-19 y Licencia médica preventiva parental, representan en conjunto el 15,0% del gasto total en SIL (11,1% en FONASA y 19,9% en ISAPREs)</a:t>
            </a:r>
          </a:p>
        </p:txBody>
      </p:sp>
      <p:sp>
        <p:nvSpPr>
          <p:cNvPr id="25" name="Elipse 24">
            <a:extLst>
              <a:ext uri="{FF2B5EF4-FFF2-40B4-BE49-F238E27FC236}">
                <a16:creationId xmlns:a16="http://schemas.microsoft.com/office/drawing/2014/main" id="{5ED0CB0B-5C36-EE41-8F88-C360E3546D53}"/>
              </a:ext>
            </a:extLst>
          </p:cNvPr>
          <p:cNvSpPr/>
          <p:nvPr/>
        </p:nvSpPr>
        <p:spPr>
          <a:xfrm>
            <a:off x="2926096" y="1601330"/>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6" name="Elipse 25">
            <a:extLst>
              <a:ext uri="{FF2B5EF4-FFF2-40B4-BE49-F238E27FC236}">
                <a16:creationId xmlns:a16="http://schemas.microsoft.com/office/drawing/2014/main" id="{F6000732-523E-8E48-BD67-01665B82D690}"/>
              </a:ext>
            </a:extLst>
          </p:cNvPr>
          <p:cNvSpPr/>
          <p:nvPr/>
        </p:nvSpPr>
        <p:spPr>
          <a:xfrm>
            <a:off x="2926095" y="2692791"/>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9" name="Elipse 28">
            <a:extLst>
              <a:ext uri="{FF2B5EF4-FFF2-40B4-BE49-F238E27FC236}">
                <a16:creationId xmlns:a16="http://schemas.microsoft.com/office/drawing/2014/main" id="{77804F7A-97E4-6B40-9E23-40216E1454FA}"/>
              </a:ext>
            </a:extLst>
          </p:cNvPr>
          <p:cNvSpPr/>
          <p:nvPr/>
        </p:nvSpPr>
        <p:spPr>
          <a:xfrm>
            <a:off x="2924136" y="3844720"/>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0" name="Elipse 29">
            <a:extLst>
              <a:ext uri="{FF2B5EF4-FFF2-40B4-BE49-F238E27FC236}">
                <a16:creationId xmlns:a16="http://schemas.microsoft.com/office/drawing/2014/main" id="{F85521A2-E8F3-4549-9BB9-6FFB48F52EBA}"/>
              </a:ext>
            </a:extLst>
          </p:cNvPr>
          <p:cNvSpPr/>
          <p:nvPr/>
        </p:nvSpPr>
        <p:spPr>
          <a:xfrm>
            <a:off x="2924136" y="4991867"/>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1" name="Rectangle 5">
            <a:extLst>
              <a:ext uri="{FF2B5EF4-FFF2-40B4-BE49-F238E27FC236}">
                <a16:creationId xmlns:a16="http://schemas.microsoft.com/office/drawing/2014/main" id="{67E61755-272A-5B4F-9EEA-E158394D6B52}"/>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7" name="Rectangle 5">
            <a:extLst>
              <a:ext uri="{FF2B5EF4-FFF2-40B4-BE49-F238E27FC236}">
                <a16:creationId xmlns:a16="http://schemas.microsoft.com/office/drawing/2014/main" id="{24660A5B-796E-544C-80D6-C1290C7D2E59}"/>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31" name="Rectángulo 30">
            <a:extLst>
              <a:ext uri="{FF2B5EF4-FFF2-40B4-BE49-F238E27FC236}">
                <a16:creationId xmlns:a16="http://schemas.microsoft.com/office/drawing/2014/main" id="{198E0564-D261-0B49-8FA0-3E69750660BD}"/>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32" name="Rectángulo 31">
            <a:extLst>
              <a:ext uri="{FF2B5EF4-FFF2-40B4-BE49-F238E27FC236}">
                <a16:creationId xmlns:a16="http://schemas.microsoft.com/office/drawing/2014/main" id="{FB043234-2B66-F144-9707-378B8FA1972D}"/>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35" name="Rectangle 5">
            <a:extLst>
              <a:ext uri="{FF2B5EF4-FFF2-40B4-BE49-F238E27FC236}">
                <a16:creationId xmlns:a16="http://schemas.microsoft.com/office/drawing/2014/main" id="{226F74F7-2E03-1447-AF9E-D3A779D23D90}"/>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400980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dondear rectángulo de esquina del mismo lado 11">
            <a:extLst>
              <a:ext uri="{FF2B5EF4-FFF2-40B4-BE49-F238E27FC236}">
                <a16:creationId xmlns:a16="http://schemas.microsoft.com/office/drawing/2014/main" id="{4F42DF7A-D587-DB4B-AC9D-AC32F1E23467}"/>
              </a:ext>
            </a:extLst>
          </p:cNvPr>
          <p:cNvSpPr/>
          <p:nvPr/>
        </p:nvSpPr>
        <p:spPr>
          <a:xfrm rot="16200000">
            <a:off x="3755950" y="776238"/>
            <a:ext cx="1849138" cy="8352930"/>
          </a:xfrm>
          <a:prstGeom prst="round2SameRect">
            <a:avLst>
              <a:gd name="adj1" fmla="val 19073"/>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1" name="Redondear rectángulo de esquina del mismo lado 10">
            <a:extLst>
              <a:ext uri="{FF2B5EF4-FFF2-40B4-BE49-F238E27FC236}">
                <a16:creationId xmlns:a16="http://schemas.microsoft.com/office/drawing/2014/main" id="{064C4D3D-2D47-C44F-9473-AC65537DEE2B}"/>
              </a:ext>
            </a:extLst>
          </p:cNvPr>
          <p:cNvSpPr/>
          <p:nvPr/>
        </p:nvSpPr>
        <p:spPr>
          <a:xfrm rot="16200000">
            <a:off x="4332013" y="-591915"/>
            <a:ext cx="697012" cy="8352930"/>
          </a:xfrm>
          <a:prstGeom prst="round2SameRect">
            <a:avLst>
              <a:gd name="adj1" fmla="val 50000"/>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0" name="Redondear rectángulo de esquina del mismo lado 9">
            <a:extLst>
              <a:ext uri="{FF2B5EF4-FFF2-40B4-BE49-F238E27FC236}">
                <a16:creationId xmlns:a16="http://schemas.microsoft.com/office/drawing/2014/main" id="{26903CA7-9F74-DE41-95C9-45D0D52C6386}"/>
              </a:ext>
            </a:extLst>
          </p:cNvPr>
          <p:cNvSpPr/>
          <p:nvPr/>
        </p:nvSpPr>
        <p:spPr>
          <a:xfrm rot="16200000">
            <a:off x="4236937" y="-1528018"/>
            <a:ext cx="887164" cy="8352930"/>
          </a:xfrm>
          <a:prstGeom prst="round2SameRect">
            <a:avLst>
              <a:gd name="adj1" fmla="val 44171"/>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9" name="Redondear rectángulo de esquina del mismo lado 8">
            <a:extLst>
              <a:ext uri="{FF2B5EF4-FFF2-40B4-BE49-F238E27FC236}">
                <a16:creationId xmlns:a16="http://schemas.microsoft.com/office/drawing/2014/main" id="{E15C316A-8ADD-A749-B987-59B99672D607}"/>
              </a:ext>
            </a:extLst>
          </p:cNvPr>
          <p:cNvSpPr/>
          <p:nvPr/>
        </p:nvSpPr>
        <p:spPr>
          <a:xfrm rot="16200000">
            <a:off x="4236937" y="-2559199"/>
            <a:ext cx="887164" cy="8352930"/>
          </a:xfrm>
          <a:prstGeom prst="round2SameRect">
            <a:avLst>
              <a:gd name="adj1" fmla="val 44171"/>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4" name="2 Marcador de contenido"/>
          <p:cNvSpPr>
            <a:spLocks noGrp="1"/>
          </p:cNvSpPr>
          <p:nvPr>
            <p:ph idx="1"/>
          </p:nvPr>
        </p:nvSpPr>
        <p:spPr>
          <a:xfrm>
            <a:off x="899592" y="1268760"/>
            <a:ext cx="7669360" cy="5112568"/>
          </a:xfrm>
        </p:spPr>
        <p:txBody>
          <a:bodyPr/>
          <a:lstStyle/>
          <a:p>
            <a:pPr marL="0" indent="0">
              <a:spcBef>
                <a:spcPts val="600"/>
              </a:spcBef>
              <a:buNone/>
            </a:pPr>
            <a:r>
              <a:rPr lang="es-MX" sz="1400" dirty="0">
                <a:latin typeface="Arial" panose="020B0604020202020204" pitchFamily="34" charset="0"/>
                <a:cs typeface="Arial" panose="020B0604020202020204" pitchFamily="34" charset="0"/>
              </a:rPr>
              <a:t>Los cotizantes con derecho a licencia médica en el año 2020 ascienden a 6.314.322, de los cuales un 73% cotiza en FONASA y el 27% restante en ISAPREs. Se observa una caída en el número de cotizantes de 1,1% con respecto al año anterior. </a:t>
            </a:r>
          </a:p>
          <a:p>
            <a:pPr marL="0" indent="0">
              <a:spcBef>
                <a:spcPts val="600"/>
              </a:spcBef>
              <a:buNone/>
            </a:pPr>
            <a:endParaRPr lang="es-MX" sz="1400" dirty="0">
              <a:latin typeface="Arial" panose="020B0604020202020204" pitchFamily="34" charset="0"/>
              <a:cs typeface="Arial" panose="020B0604020202020204" pitchFamily="34" charset="0"/>
            </a:endParaRPr>
          </a:p>
          <a:p>
            <a:pPr marL="0" indent="0">
              <a:spcBef>
                <a:spcPts val="600"/>
              </a:spcBef>
              <a:buNone/>
            </a:pPr>
            <a:r>
              <a:rPr lang="es-MX" sz="1400" dirty="0">
                <a:latin typeface="Arial" panose="020B0604020202020204" pitchFamily="34" charset="0"/>
                <a:cs typeface="Arial" panose="020B0604020202020204" pitchFamily="34" charset="0"/>
              </a:rPr>
              <a:t>En el año 2020 se tramitaron en el sistema 6.034.360 LM curativas, correspondiendo el 78% a cotizantes FONASA y el 22% a cotizantes de ISAPREs. En relación al año 2019, las LM de FONASA aumentaron un 2,9% y las de </a:t>
            </a:r>
            <a:r>
              <a:rPr lang="es-MX" sz="1400" dirty="0" err="1">
                <a:latin typeface="Arial" panose="020B0604020202020204" pitchFamily="34" charset="0"/>
                <a:cs typeface="Arial" panose="020B0604020202020204" pitchFamily="34" charset="0"/>
              </a:rPr>
              <a:t>ISAPREs</a:t>
            </a:r>
            <a:r>
              <a:rPr lang="es-MX" sz="1400" dirty="0">
                <a:latin typeface="Arial" panose="020B0604020202020204" pitchFamily="34" charset="0"/>
                <a:cs typeface="Arial" panose="020B0604020202020204" pitchFamily="34" charset="0"/>
              </a:rPr>
              <a:t> disminuyeron 15,7%.</a:t>
            </a:r>
          </a:p>
          <a:p>
            <a:pPr marL="0" indent="0">
              <a:spcBef>
                <a:spcPts val="600"/>
              </a:spcBef>
              <a:buNone/>
            </a:pPr>
            <a:endParaRPr lang="es-MX" sz="1400" dirty="0">
              <a:latin typeface="Arial" panose="020B0604020202020204" pitchFamily="34" charset="0"/>
              <a:cs typeface="Arial" panose="020B0604020202020204" pitchFamily="34" charset="0"/>
            </a:endParaRPr>
          </a:p>
          <a:p>
            <a:pPr marL="0" indent="0">
              <a:spcBef>
                <a:spcPts val="600"/>
              </a:spcBef>
              <a:buNone/>
            </a:pPr>
            <a:r>
              <a:rPr lang="es-MX" sz="1400" dirty="0">
                <a:latin typeface="Arial" panose="020B0604020202020204" pitchFamily="34" charset="0"/>
                <a:cs typeface="Arial" panose="020B0604020202020204" pitchFamily="34" charset="0"/>
              </a:rPr>
              <a:t>La tasa de uso del sistema fue de 96 licencias por cada 100 cotizantes, siendo mayor para los cotizantes de FONASA que para los de ISAPREs, 101,9 y 78,4, respectivamente.</a:t>
            </a:r>
          </a:p>
          <a:p>
            <a:pPr marL="0" indent="0">
              <a:spcBef>
                <a:spcPts val="600"/>
              </a:spcBef>
              <a:buNone/>
            </a:pPr>
            <a:endParaRPr lang="es-MX" sz="1400" dirty="0">
              <a:latin typeface="Arial" panose="020B0604020202020204" pitchFamily="34" charset="0"/>
              <a:cs typeface="Arial" panose="020B0604020202020204" pitchFamily="34" charset="0"/>
            </a:endParaRPr>
          </a:p>
          <a:p>
            <a:pPr marL="0" indent="0">
              <a:spcBef>
                <a:spcPts val="600"/>
              </a:spcBef>
              <a:buNone/>
            </a:pPr>
            <a:r>
              <a:rPr lang="es-ES" sz="1400" dirty="0">
                <a:latin typeface="Arial" panose="020B0604020202020204" pitchFamily="34" charset="0"/>
                <a:cs typeface="Arial" panose="020B0604020202020204" pitchFamily="34" charset="0"/>
              </a:rPr>
              <a:t>Respecto a las causalidades de LM, las mayores tramitaciones de LM a nivel sistema se presentan para los trastornos mentales (28,7%), patología osteomuscular (17,4%) y enfermedades relacionadas al COVID-19 (14,5%). Este último diagnóstico, junto a la licencia médica preventiva parental -LMPP (2,2%), y que no se observaban en los períodos anteriores (pues nacen como resultado de la situación de pandemia por Covid-19), en conjunto representan el 16,7% del total de LM tramitadas (FONASA 16,5% e </a:t>
            </a:r>
            <a:r>
              <a:rPr lang="es-ES" sz="1400" dirty="0" err="1">
                <a:latin typeface="Arial" panose="020B0604020202020204" pitchFamily="34" charset="0"/>
                <a:cs typeface="Arial" panose="020B0604020202020204" pitchFamily="34" charset="0"/>
              </a:rPr>
              <a:t>ISAPREs</a:t>
            </a:r>
            <a:r>
              <a:rPr lang="es-ES" sz="1400" dirty="0">
                <a:latin typeface="Arial" panose="020B0604020202020204" pitchFamily="34" charset="0"/>
                <a:cs typeface="Arial" panose="020B0604020202020204" pitchFamily="34" charset="0"/>
              </a:rPr>
              <a:t> 17,5%), sin embargo, a nivel de gasto en SIL para FONASA representa el 11,1% y en </a:t>
            </a:r>
            <a:r>
              <a:rPr lang="es-ES" sz="1400" dirty="0" err="1">
                <a:latin typeface="Arial" panose="020B0604020202020204" pitchFamily="34" charset="0"/>
                <a:cs typeface="Arial" panose="020B0604020202020204" pitchFamily="34" charset="0"/>
              </a:rPr>
              <a:t>ISAPREs</a:t>
            </a:r>
            <a:r>
              <a:rPr lang="es-ES" sz="1400" dirty="0">
                <a:latin typeface="Arial" panose="020B0604020202020204" pitchFamily="34" charset="0"/>
                <a:cs typeface="Arial" panose="020B0604020202020204" pitchFamily="34" charset="0"/>
              </a:rPr>
              <a:t> el 19,9%.</a:t>
            </a:r>
          </a:p>
          <a:p>
            <a:pPr marL="0" indent="0">
              <a:spcBef>
                <a:spcPts val="600"/>
              </a:spcBef>
              <a:buNone/>
            </a:pPr>
            <a:endParaRPr lang="es-MX" sz="1400" dirty="0">
              <a:latin typeface="Arial" panose="020B0604020202020204" pitchFamily="34" charset="0"/>
              <a:cs typeface="Arial" panose="020B0604020202020204" pitchFamily="34" charset="0"/>
            </a:endParaRPr>
          </a:p>
          <a:p>
            <a:pPr marL="0" indent="0">
              <a:spcBef>
                <a:spcPts val="600"/>
              </a:spcBef>
              <a:buNone/>
            </a:pPr>
            <a:endParaRPr lang="es-MX" sz="14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3EF2B0F-17D4-094B-82DB-52C8BD939049}"/>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7" name="1 Título">
            <a:extLst>
              <a:ext uri="{FF2B5EF4-FFF2-40B4-BE49-F238E27FC236}">
                <a16:creationId xmlns:a16="http://schemas.microsoft.com/office/drawing/2014/main" id="{5DBD2520-A40D-4B4F-A7EE-EF3E6AE8B847}"/>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Conclusiones</a:t>
            </a:r>
            <a:endParaRPr lang="es-CL" sz="2400" dirty="0">
              <a:solidFill>
                <a:schemeClr val="bg1"/>
              </a:solidFill>
              <a:latin typeface="Arial" panose="020B0604020202020204" pitchFamily="34" charset="0"/>
              <a:cs typeface="Arial" panose="020B0604020202020204" pitchFamily="34" charset="0"/>
            </a:endParaRPr>
          </a:p>
        </p:txBody>
      </p:sp>
      <p:sp>
        <p:nvSpPr>
          <p:cNvPr id="13" name="Elipse 12">
            <a:extLst>
              <a:ext uri="{FF2B5EF4-FFF2-40B4-BE49-F238E27FC236}">
                <a16:creationId xmlns:a16="http://schemas.microsoft.com/office/drawing/2014/main" id="{ABDCED2D-D4C0-F240-BBE8-0F1BF427DD3E}"/>
              </a:ext>
            </a:extLst>
          </p:cNvPr>
          <p:cNvSpPr/>
          <p:nvPr/>
        </p:nvSpPr>
        <p:spPr>
          <a:xfrm>
            <a:off x="416675" y="1500177"/>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4" name="Elipse 13">
            <a:extLst>
              <a:ext uri="{FF2B5EF4-FFF2-40B4-BE49-F238E27FC236}">
                <a16:creationId xmlns:a16="http://schemas.microsoft.com/office/drawing/2014/main" id="{52BE01EF-D7CB-4548-86B6-5E7C963CF0E1}"/>
              </a:ext>
            </a:extLst>
          </p:cNvPr>
          <p:cNvSpPr/>
          <p:nvPr/>
        </p:nvSpPr>
        <p:spPr>
          <a:xfrm>
            <a:off x="416675" y="2528144"/>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5" name="Elipse 14">
            <a:extLst>
              <a:ext uri="{FF2B5EF4-FFF2-40B4-BE49-F238E27FC236}">
                <a16:creationId xmlns:a16="http://schemas.microsoft.com/office/drawing/2014/main" id="{5022FCC2-8177-D74A-81A9-ECEC0116DEB1}"/>
              </a:ext>
            </a:extLst>
          </p:cNvPr>
          <p:cNvSpPr/>
          <p:nvPr/>
        </p:nvSpPr>
        <p:spPr>
          <a:xfrm>
            <a:off x="416674" y="3478482"/>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6" name="Elipse 15">
            <a:extLst>
              <a:ext uri="{FF2B5EF4-FFF2-40B4-BE49-F238E27FC236}">
                <a16:creationId xmlns:a16="http://schemas.microsoft.com/office/drawing/2014/main" id="{9569FE47-4D81-5340-B7F4-E146D4BF1263}"/>
              </a:ext>
            </a:extLst>
          </p:cNvPr>
          <p:cNvSpPr/>
          <p:nvPr/>
        </p:nvSpPr>
        <p:spPr>
          <a:xfrm>
            <a:off x="416673" y="4808202"/>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Rectangle 5">
            <a:extLst>
              <a:ext uri="{FF2B5EF4-FFF2-40B4-BE49-F238E27FC236}">
                <a16:creationId xmlns:a16="http://schemas.microsoft.com/office/drawing/2014/main" id="{4AFEAEDF-2661-3347-972A-1EB67580AE5B}"/>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B796C270-0B45-D84E-8A9D-4C8F16862B69}"/>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2" name="Rectángulo 21">
            <a:extLst>
              <a:ext uri="{FF2B5EF4-FFF2-40B4-BE49-F238E27FC236}">
                <a16:creationId xmlns:a16="http://schemas.microsoft.com/office/drawing/2014/main" id="{05EC58B4-424A-F64C-A4AF-50B67DE3FE3E}"/>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3" name="Rectangle 5">
            <a:extLst>
              <a:ext uri="{FF2B5EF4-FFF2-40B4-BE49-F238E27FC236}">
                <a16:creationId xmlns:a16="http://schemas.microsoft.com/office/drawing/2014/main" id="{A7B3B6BE-149B-0E43-9662-9E560FD787ED}"/>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327736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dondear rectángulo de esquina del mismo lado 17">
            <a:extLst>
              <a:ext uri="{FF2B5EF4-FFF2-40B4-BE49-F238E27FC236}">
                <a16:creationId xmlns:a16="http://schemas.microsoft.com/office/drawing/2014/main" id="{6F67ADB6-DCFB-1A4B-A258-8945E57A2665}"/>
              </a:ext>
            </a:extLst>
          </p:cNvPr>
          <p:cNvSpPr/>
          <p:nvPr/>
        </p:nvSpPr>
        <p:spPr>
          <a:xfrm rot="16200000">
            <a:off x="4208466" y="1455674"/>
            <a:ext cx="944106" cy="8352930"/>
          </a:xfrm>
          <a:prstGeom prst="round2SameRect">
            <a:avLst>
              <a:gd name="adj1" fmla="val 50000"/>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7" name="Redondear rectángulo de esquina del mismo lado 16">
            <a:extLst>
              <a:ext uri="{FF2B5EF4-FFF2-40B4-BE49-F238E27FC236}">
                <a16:creationId xmlns:a16="http://schemas.microsoft.com/office/drawing/2014/main" id="{02B6F983-082C-B747-B0EE-60BAFD535E8F}"/>
              </a:ext>
            </a:extLst>
          </p:cNvPr>
          <p:cNvSpPr/>
          <p:nvPr/>
        </p:nvSpPr>
        <p:spPr>
          <a:xfrm rot="16200000">
            <a:off x="4208466" y="364658"/>
            <a:ext cx="944106" cy="8352930"/>
          </a:xfrm>
          <a:prstGeom prst="round2SameRect">
            <a:avLst>
              <a:gd name="adj1" fmla="val 50000"/>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6" name="Redondear rectángulo de esquina del mismo lado 15">
            <a:extLst>
              <a:ext uri="{FF2B5EF4-FFF2-40B4-BE49-F238E27FC236}">
                <a16:creationId xmlns:a16="http://schemas.microsoft.com/office/drawing/2014/main" id="{1E28926C-6FCD-CA45-BAB0-F5628AEC99BD}"/>
              </a:ext>
            </a:extLst>
          </p:cNvPr>
          <p:cNvSpPr/>
          <p:nvPr/>
        </p:nvSpPr>
        <p:spPr>
          <a:xfrm rot="16200000">
            <a:off x="3996443" y="-931486"/>
            <a:ext cx="1368152" cy="8352930"/>
          </a:xfrm>
          <a:prstGeom prst="round2SameRect">
            <a:avLst>
              <a:gd name="adj1" fmla="val 44171"/>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4" name="Redondear rectángulo de esquina del mismo lado 13">
            <a:extLst>
              <a:ext uri="{FF2B5EF4-FFF2-40B4-BE49-F238E27FC236}">
                <a16:creationId xmlns:a16="http://schemas.microsoft.com/office/drawing/2014/main" id="{E2313789-BBB3-4943-B266-418D845324CC}"/>
              </a:ext>
            </a:extLst>
          </p:cNvPr>
          <p:cNvSpPr/>
          <p:nvPr/>
        </p:nvSpPr>
        <p:spPr>
          <a:xfrm rot="16200000">
            <a:off x="3996443" y="-2439653"/>
            <a:ext cx="1368152" cy="8352930"/>
          </a:xfrm>
          <a:prstGeom prst="round2SameRect">
            <a:avLst>
              <a:gd name="adj1" fmla="val 44171"/>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5" name="Elipse 14">
            <a:extLst>
              <a:ext uri="{FF2B5EF4-FFF2-40B4-BE49-F238E27FC236}">
                <a16:creationId xmlns:a16="http://schemas.microsoft.com/office/drawing/2014/main" id="{955DF1F0-DC60-634B-A1B9-93B9A048470C}"/>
              </a:ext>
            </a:extLst>
          </p:cNvPr>
          <p:cNvSpPr/>
          <p:nvPr/>
        </p:nvSpPr>
        <p:spPr>
          <a:xfrm>
            <a:off x="416676" y="1577904"/>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E0038373-9887-D547-9C70-B5DE73FD0AB7}"/>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9" name="1 Título">
            <a:extLst>
              <a:ext uri="{FF2B5EF4-FFF2-40B4-BE49-F238E27FC236}">
                <a16:creationId xmlns:a16="http://schemas.microsoft.com/office/drawing/2014/main" id="{018F3609-8D66-8C47-8F85-A56747FB9B49}"/>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Conclusiones</a:t>
            </a:r>
            <a:endParaRPr lang="es-CL" sz="2400" dirty="0">
              <a:solidFill>
                <a:schemeClr val="bg1"/>
              </a:solidFill>
              <a:latin typeface="Arial" panose="020B0604020202020204" pitchFamily="34" charset="0"/>
              <a:cs typeface="Arial" panose="020B0604020202020204" pitchFamily="34" charset="0"/>
            </a:endParaRPr>
          </a:p>
        </p:txBody>
      </p:sp>
      <p:sp>
        <p:nvSpPr>
          <p:cNvPr id="7" name="2 Marcador de contenido"/>
          <p:cNvSpPr>
            <a:spLocks noGrp="1"/>
          </p:cNvSpPr>
          <p:nvPr>
            <p:ph idx="1"/>
          </p:nvPr>
        </p:nvSpPr>
        <p:spPr>
          <a:xfrm>
            <a:off x="1008112" y="1192749"/>
            <a:ext cx="7848872" cy="5184576"/>
          </a:xfrm>
        </p:spPr>
        <p:txBody>
          <a:bodyPr/>
          <a:lstStyle/>
          <a:p>
            <a:pPr marL="0" indent="0">
              <a:spcBef>
                <a:spcPts val="936"/>
              </a:spcBef>
              <a:buNone/>
            </a:pPr>
            <a:r>
              <a:rPr lang="es-ES" sz="1400" dirty="0">
                <a:latin typeface="Arial" panose="020B0604020202020204" pitchFamily="34" charset="0"/>
                <a:cs typeface="Arial" panose="020B0604020202020204" pitchFamily="34" charset="0"/>
              </a:rPr>
              <a:t>El 10,7% de las LMT del Sistema en su conjunto son rechazadas en primera instancia, siendo mayor este rechazo en </a:t>
            </a:r>
            <a:r>
              <a:rPr lang="es-ES" sz="1400" dirty="0" err="1">
                <a:latin typeface="Arial" panose="020B0604020202020204" pitchFamily="34" charset="0"/>
                <a:cs typeface="Arial" panose="020B0604020202020204" pitchFamily="34" charset="0"/>
              </a:rPr>
              <a:t>ISAPREs</a:t>
            </a:r>
            <a:r>
              <a:rPr lang="es-ES" sz="1400" dirty="0">
                <a:latin typeface="Arial" panose="020B0604020202020204" pitchFamily="34" charset="0"/>
                <a:cs typeface="Arial" panose="020B0604020202020204" pitchFamily="34" charset="0"/>
              </a:rPr>
              <a:t> (20,1%) respecto de FONASA (8,1%). Cabe señalar, que en el caso de FONASA el 35,1% de las LM reclamadas son revertidas, mientras que en ISAPRES se revierte el 54,2%. Por otra parte, el 39,3% de las reclamaciones ingresadas a la Superintendencia de Seguridad Social son acogidas.</a:t>
            </a:r>
          </a:p>
          <a:p>
            <a:pPr marL="0" indent="0">
              <a:spcBef>
                <a:spcPts val="936"/>
              </a:spcBef>
              <a:buNone/>
            </a:pPr>
            <a:endParaRPr lang="es-ES" sz="1400" dirty="0">
              <a:latin typeface="Arial" panose="020B0604020202020204" pitchFamily="34" charset="0"/>
              <a:cs typeface="Arial" panose="020B0604020202020204" pitchFamily="34" charset="0"/>
            </a:endParaRPr>
          </a:p>
          <a:p>
            <a:pPr marL="0" lvl="0" indent="0">
              <a:spcBef>
                <a:spcPts val="936"/>
              </a:spcBef>
              <a:buNone/>
            </a:pPr>
            <a:r>
              <a:rPr lang="es-MX" sz="1400" dirty="0">
                <a:latin typeface="Arial" panose="020B0604020202020204" pitchFamily="34" charset="0"/>
                <a:cs typeface="Arial" panose="020B0604020202020204" pitchFamily="34" charset="0"/>
              </a:rPr>
              <a:t>El Sistema en su conjunto pagó un total de MM$1.827.115 por concepto de subsidios por incapacidad laboral, 14,9% real más que el año anterior. De este total, el 56% corresponde al gasto de FONASA y el 44% restante al de ISAPREs. El principal aumento con respecto al año 2019 corresponde a LM por trastornos mentales (24,9%) y la incorporación de LM por COVID-19 y licencia médica preventiva parental. </a:t>
            </a:r>
          </a:p>
          <a:p>
            <a:pPr marL="0" lvl="0" indent="0">
              <a:spcBef>
                <a:spcPts val="936"/>
              </a:spcBef>
              <a:buNone/>
            </a:pPr>
            <a:endParaRPr lang="es-MX" sz="1400" dirty="0">
              <a:latin typeface="Arial" panose="020B0604020202020204" pitchFamily="34" charset="0"/>
              <a:cs typeface="Arial" panose="020B0604020202020204" pitchFamily="34" charset="0"/>
            </a:endParaRPr>
          </a:p>
          <a:p>
            <a:pPr marL="0" indent="0">
              <a:spcBef>
                <a:spcPts val="936"/>
              </a:spcBef>
              <a:buNone/>
            </a:pPr>
            <a:r>
              <a:rPr lang="es-MX" sz="1400" dirty="0">
                <a:latin typeface="Arial" panose="020B0604020202020204" pitchFamily="34" charset="0"/>
                <a:cs typeface="Arial" panose="020B0604020202020204" pitchFamily="34" charset="0"/>
              </a:rPr>
              <a:t>El aumento en el gasto en SIL, se debe principalmente al alza en el número de días pagados, al cambio tanto en la distribución de diagnósticos como en el perfil de cotizantes que recibieron licencia, el que apunta a población ocupada con remuneración más alta. </a:t>
            </a:r>
          </a:p>
          <a:p>
            <a:pPr marL="0" lvl="0" indent="0">
              <a:spcBef>
                <a:spcPts val="936"/>
              </a:spcBef>
              <a:buNone/>
            </a:pPr>
            <a:endParaRPr lang="es-CL" sz="1400" dirty="0">
              <a:solidFill>
                <a:srgbClr val="FF0000"/>
              </a:solidFill>
              <a:latin typeface="Arial" panose="020B0604020202020204" pitchFamily="34" charset="0"/>
              <a:cs typeface="Arial" panose="020B0604020202020204" pitchFamily="34" charset="0"/>
            </a:endParaRPr>
          </a:p>
          <a:p>
            <a:pPr marL="0" indent="0">
              <a:spcBef>
                <a:spcPts val="936"/>
              </a:spcBef>
              <a:buNone/>
            </a:pPr>
            <a:r>
              <a:rPr lang="es-MX" sz="1400" dirty="0">
                <a:latin typeface="Arial" panose="020B0604020202020204" pitchFamily="34" charset="0"/>
                <a:cs typeface="Arial" panose="020B0604020202020204" pitchFamily="34" charset="0"/>
              </a:rPr>
              <a:t>El número de días pagados por cotizante de FONASA registra un alza de 5,6% alcanzando un valor de 12,8 días, cifra superior a la que muestran las ISAPREs de 10,2 días (17,6% mayor que el año 2019).</a:t>
            </a:r>
          </a:p>
          <a:p>
            <a:pPr marL="0" indent="0">
              <a:spcBef>
                <a:spcPts val="936"/>
              </a:spcBef>
              <a:buNone/>
            </a:pPr>
            <a:endParaRPr lang="es-CL" sz="1400" dirty="0">
              <a:latin typeface="Arial" panose="020B0604020202020204" pitchFamily="34" charset="0"/>
              <a:cs typeface="Arial" panose="020B0604020202020204" pitchFamily="34" charset="0"/>
            </a:endParaRPr>
          </a:p>
          <a:p>
            <a:pPr marL="0" indent="0">
              <a:spcBef>
                <a:spcPts val="936"/>
              </a:spcBef>
              <a:buNone/>
            </a:pPr>
            <a:endParaRPr lang="es-MX" sz="1400" dirty="0">
              <a:latin typeface="Arial" panose="020B0604020202020204" pitchFamily="34" charset="0"/>
              <a:cs typeface="Arial" panose="020B0604020202020204" pitchFamily="34" charset="0"/>
            </a:endParaRPr>
          </a:p>
        </p:txBody>
      </p:sp>
      <p:sp>
        <p:nvSpPr>
          <p:cNvPr id="19" name="Elipse 18">
            <a:extLst>
              <a:ext uri="{FF2B5EF4-FFF2-40B4-BE49-F238E27FC236}">
                <a16:creationId xmlns:a16="http://schemas.microsoft.com/office/drawing/2014/main" id="{0E386147-DB5A-6741-8C3A-714E050C078D}"/>
              </a:ext>
            </a:extLst>
          </p:cNvPr>
          <p:cNvSpPr/>
          <p:nvPr/>
        </p:nvSpPr>
        <p:spPr>
          <a:xfrm>
            <a:off x="416675" y="3157601"/>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Elipse 19">
            <a:extLst>
              <a:ext uri="{FF2B5EF4-FFF2-40B4-BE49-F238E27FC236}">
                <a16:creationId xmlns:a16="http://schemas.microsoft.com/office/drawing/2014/main" id="{D35F3303-A200-0340-A353-6AFD254E559B}"/>
              </a:ext>
            </a:extLst>
          </p:cNvPr>
          <p:cNvSpPr/>
          <p:nvPr/>
        </p:nvSpPr>
        <p:spPr>
          <a:xfrm>
            <a:off x="416675" y="4438376"/>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Elipse 20">
            <a:extLst>
              <a:ext uri="{FF2B5EF4-FFF2-40B4-BE49-F238E27FC236}">
                <a16:creationId xmlns:a16="http://schemas.microsoft.com/office/drawing/2014/main" id="{3B44DEFC-4DF1-B247-B860-927A3DCF607F}"/>
              </a:ext>
            </a:extLst>
          </p:cNvPr>
          <p:cNvSpPr/>
          <p:nvPr/>
        </p:nvSpPr>
        <p:spPr>
          <a:xfrm>
            <a:off x="416675" y="5544396"/>
            <a:ext cx="174755" cy="174755"/>
          </a:xfrm>
          <a:prstGeom prst="ellipse">
            <a:avLst/>
          </a:prstGeom>
          <a:solidFill>
            <a:srgbClr val="C000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5" name="Rectangle 5">
            <a:extLst>
              <a:ext uri="{FF2B5EF4-FFF2-40B4-BE49-F238E27FC236}">
                <a16:creationId xmlns:a16="http://schemas.microsoft.com/office/drawing/2014/main" id="{C9FC1B54-32C9-6849-8696-3351F80CCB9B}"/>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6" name="Rectángulo 25">
            <a:extLst>
              <a:ext uri="{FF2B5EF4-FFF2-40B4-BE49-F238E27FC236}">
                <a16:creationId xmlns:a16="http://schemas.microsoft.com/office/drawing/2014/main" id="{CBF17E04-2799-5648-87C0-B040F09F8DBC}"/>
              </a:ext>
            </a:extLst>
          </p:cNvPr>
          <p:cNvSpPr/>
          <p:nvPr/>
        </p:nvSpPr>
        <p:spPr>
          <a:xfrm>
            <a:off x="-4071" y="6600302"/>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7" name="Rectángulo 26">
            <a:extLst>
              <a:ext uri="{FF2B5EF4-FFF2-40B4-BE49-F238E27FC236}">
                <a16:creationId xmlns:a16="http://schemas.microsoft.com/office/drawing/2014/main" id="{A5CE8600-973B-2F4D-983A-B827F2F6054B}"/>
              </a:ext>
            </a:extLst>
          </p:cNvPr>
          <p:cNvSpPr/>
          <p:nvPr/>
        </p:nvSpPr>
        <p:spPr>
          <a:xfrm>
            <a:off x="247449" y="6587636"/>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8" name="Rectangle 5">
            <a:extLst>
              <a:ext uri="{FF2B5EF4-FFF2-40B4-BE49-F238E27FC236}">
                <a16:creationId xmlns:a16="http://schemas.microsoft.com/office/drawing/2014/main" id="{514229A6-DCCF-F648-8B66-43A5BC1EC3F6}"/>
              </a:ext>
            </a:extLst>
          </p:cNvPr>
          <p:cNvSpPr txBox="1">
            <a:spLocks noChangeArrowheads="1"/>
          </p:cNvSpPr>
          <p:nvPr/>
        </p:nvSpPr>
        <p:spPr bwMode="auto">
          <a:xfrm>
            <a:off x="7475011" y="6562795"/>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73702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3DFCA185-89E4-9446-856B-B554EC9D181D}"/>
              </a:ext>
            </a:extLst>
          </p:cNvPr>
          <p:cNvSpPr/>
          <p:nvPr/>
        </p:nvSpPr>
        <p:spPr>
          <a:xfrm>
            <a:off x="0" y="0"/>
            <a:ext cx="9144000" cy="3954971"/>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CL"/>
          </a:p>
        </p:txBody>
      </p:sp>
      <p:pic>
        <p:nvPicPr>
          <p:cNvPr id="10" name="9 Imag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18109" y="6741368"/>
            <a:ext cx="2160588" cy="11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F12ADA67-D757-2246-A1CB-260F90247B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4281" y="5380475"/>
            <a:ext cx="1944216" cy="673587"/>
          </a:xfrm>
          <a:prstGeom prst="rect">
            <a:avLst/>
          </a:prstGeom>
        </p:spPr>
      </p:pic>
      <p:pic>
        <p:nvPicPr>
          <p:cNvPr id="13" name="Imagen 12">
            <a:extLst>
              <a:ext uri="{FF2B5EF4-FFF2-40B4-BE49-F238E27FC236}">
                <a16:creationId xmlns:a16="http://schemas.microsoft.com/office/drawing/2014/main" id="{02BCA613-5ADF-5D45-8C3F-8F5CBB8C69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2753" y="5372139"/>
            <a:ext cx="2448272" cy="742571"/>
          </a:xfrm>
          <a:prstGeom prst="rect">
            <a:avLst/>
          </a:prstGeom>
        </p:spPr>
      </p:pic>
      <p:pic>
        <p:nvPicPr>
          <p:cNvPr id="14" name="11 Imagen">
            <a:extLst>
              <a:ext uri="{FF2B5EF4-FFF2-40B4-BE49-F238E27FC236}">
                <a16:creationId xmlns:a16="http://schemas.microsoft.com/office/drawing/2014/main" id="{B06DDD3C-538A-844D-A908-EEB5B7FD017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6538" y="5236459"/>
            <a:ext cx="953687" cy="86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a:extLst>
              <a:ext uri="{FF2B5EF4-FFF2-40B4-BE49-F238E27FC236}">
                <a16:creationId xmlns:a16="http://schemas.microsoft.com/office/drawing/2014/main" id="{1585F8BA-194C-E548-BB4F-4ED96B5A55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22513" y="5596499"/>
            <a:ext cx="1656184" cy="468416"/>
          </a:xfrm>
          <a:prstGeom prst="rect">
            <a:avLst/>
          </a:prstGeom>
        </p:spPr>
      </p:pic>
      <p:pic>
        <p:nvPicPr>
          <p:cNvPr id="16" name="Imagen 15">
            <a:extLst>
              <a:ext uri="{FF2B5EF4-FFF2-40B4-BE49-F238E27FC236}">
                <a16:creationId xmlns:a16="http://schemas.microsoft.com/office/drawing/2014/main" id="{5FC2750A-FA2E-9243-99FC-23C2ADF0BBE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208942" y="2792371"/>
            <a:ext cx="2219042" cy="1714687"/>
          </a:xfrm>
          <a:prstGeom prst="rect">
            <a:avLst/>
          </a:prstGeom>
        </p:spPr>
      </p:pic>
      <p:pic>
        <p:nvPicPr>
          <p:cNvPr id="17" name="Imagen 16">
            <a:extLst>
              <a:ext uri="{FF2B5EF4-FFF2-40B4-BE49-F238E27FC236}">
                <a16:creationId xmlns:a16="http://schemas.microsoft.com/office/drawing/2014/main" id="{76BDDB85-A1B0-3545-B1A5-CAD24814F4C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417884" y="2792370"/>
            <a:ext cx="4726116" cy="1714687"/>
          </a:xfrm>
          <a:prstGeom prst="rect">
            <a:avLst/>
          </a:prstGeom>
        </p:spPr>
      </p:pic>
      <p:pic>
        <p:nvPicPr>
          <p:cNvPr id="18" name="Imagen 17">
            <a:extLst>
              <a:ext uri="{FF2B5EF4-FFF2-40B4-BE49-F238E27FC236}">
                <a16:creationId xmlns:a16="http://schemas.microsoft.com/office/drawing/2014/main" id="{757FE4E3-4B4F-D542-A7BA-6519AEF3A68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2802593"/>
            <a:ext cx="2208942" cy="1704465"/>
          </a:xfrm>
          <a:prstGeom prst="rect">
            <a:avLst/>
          </a:prstGeom>
        </p:spPr>
      </p:pic>
      <p:sp>
        <p:nvSpPr>
          <p:cNvPr id="20" name="Rectangle 5">
            <a:extLst>
              <a:ext uri="{FF2B5EF4-FFF2-40B4-BE49-F238E27FC236}">
                <a16:creationId xmlns:a16="http://schemas.microsoft.com/office/drawing/2014/main" id="{03B402CF-B10F-A64E-8769-76A69F99F3CF}"/>
              </a:ext>
            </a:extLst>
          </p:cNvPr>
          <p:cNvSpPr txBox="1">
            <a:spLocks noChangeArrowheads="1"/>
          </p:cNvSpPr>
          <p:nvPr/>
        </p:nvSpPr>
        <p:spPr bwMode="auto">
          <a:xfrm>
            <a:off x="0" y="6449212"/>
            <a:ext cx="9144000" cy="30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ea typeface="Geneva" panose="020B0503030404040204" pitchFamily="34" charset="0"/>
                <a:cs typeface="Arial" panose="020B0604020202020204" pitchFamily="34" charset="0"/>
              </a:rPr>
              <a:t>www.</a:t>
            </a:r>
            <a:r>
              <a:rPr lang="es-MX" altLang="es-CL" sz="1400" b="1" dirty="0">
                <a:ea typeface="Geneva" panose="020B0503030404040204" pitchFamily="34" charset="0"/>
                <a:cs typeface="Arial" panose="020B0604020202020204" pitchFamily="34" charset="0"/>
              </a:rPr>
              <a:t>suseso</a:t>
            </a:r>
            <a:r>
              <a:rPr lang="es-MX" altLang="es-CL" sz="1400" dirty="0">
                <a:ea typeface="Geneva" panose="020B0503030404040204" pitchFamily="34" charset="0"/>
                <a:cs typeface="Arial" panose="020B0604020202020204" pitchFamily="34" charset="0"/>
              </a:rPr>
              <a:t>.cl</a:t>
            </a:r>
            <a:endParaRPr lang="es-ES" altLang="es-CL" sz="1400" dirty="0">
              <a:ea typeface="Geneva" panose="020B0503030404040204" pitchFamily="34" charset="0"/>
              <a:cs typeface="Arial" panose="020B0604020202020204" pitchFamily="34" charset="0"/>
            </a:endParaRPr>
          </a:p>
        </p:txBody>
      </p:sp>
      <p:sp>
        <p:nvSpPr>
          <p:cNvPr id="21" name="Rectangle 5">
            <a:extLst>
              <a:ext uri="{FF2B5EF4-FFF2-40B4-BE49-F238E27FC236}">
                <a16:creationId xmlns:a16="http://schemas.microsoft.com/office/drawing/2014/main" id="{C3DDA0D8-673D-8848-8726-534B9D4AD493}"/>
              </a:ext>
            </a:extLst>
          </p:cNvPr>
          <p:cNvSpPr txBox="1">
            <a:spLocks noChangeArrowheads="1"/>
          </p:cNvSpPr>
          <p:nvPr/>
        </p:nvSpPr>
        <p:spPr bwMode="auto">
          <a:xfrm>
            <a:off x="0" y="1126864"/>
            <a:ext cx="91440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5400" b="1" dirty="0">
                <a:solidFill>
                  <a:schemeClr val="bg1"/>
                </a:solidFill>
                <a:ea typeface="Geneva" panose="020B0503030404040204" pitchFamily="34" charset="0"/>
                <a:cs typeface="Arial" panose="020B0604020202020204" pitchFamily="34" charset="0"/>
              </a:rPr>
              <a:t>Muchas Gracias</a:t>
            </a:r>
            <a:endParaRPr lang="es-ES" altLang="es-CL" sz="5400" b="1"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359165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áfico 15">
            <a:extLst>
              <a:ext uri="{FF2B5EF4-FFF2-40B4-BE49-F238E27FC236}">
                <a16:creationId xmlns:a16="http://schemas.microsoft.com/office/drawing/2014/main" id="{98825AB2-0EA4-EC43-BE80-35DD895859A6}"/>
              </a:ext>
            </a:extLst>
          </p:cNvPr>
          <p:cNvGraphicFramePr>
            <a:graphicFrameLocks/>
          </p:cNvGraphicFramePr>
          <p:nvPr>
            <p:extLst>
              <p:ext uri="{D42A27DB-BD31-4B8C-83A1-F6EECF244321}">
                <p14:modId xmlns:p14="http://schemas.microsoft.com/office/powerpoint/2010/main" val="1175103017"/>
              </p:ext>
            </p:extLst>
          </p:nvPr>
        </p:nvGraphicFramePr>
        <p:xfrm>
          <a:off x="755576" y="1988903"/>
          <a:ext cx="7353211" cy="3486409"/>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469969" y="897150"/>
            <a:ext cx="6383695" cy="830997"/>
          </a:xfrm>
          <a:prstGeom prst="rect">
            <a:avLst/>
          </a:prstGeom>
        </p:spPr>
        <p:txBody>
          <a:bodyPr wrap="square">
            <a:spAutoFit/>
          </a:bodyPr>
          <a:lstStyle/>
          <a:p>
            <a:pPr algn="ctr"/>
            <a:r>
              <a:rPr lang="es-CL" sz="1600" dirty="0">
                <a:cs typeface="Arial" panose="020B0604020202020204" pitchFamily="34" charset="0"/>
              </a:rPr>
              <a:t>Número de cotizantes con derecho a LM según sistema de salud</a:t>
            </a:r>
          </a:p>
          <a:p>
            <a:pPr algn="ctr"/>
            <a:r>
              <a:rPr lang="es-CL" sz="1600" dirty="0">
                <a:cs typeface="Arial" panose="020B0604020202020204" pitchFamily="34" charset="0"/>
              </a:rPr>
              <a:t>FONASA e ISAPRE </a:t>
            </a:r>
          </a:p>
          <a:p>
            <a:pPr algn="ctr"/>
            <a:r>
              <a:rPr lang="es-CL" sz="1600" dirty="0">
                <a:cs typeface="Arial" panose="020B0604020202020204" pitchFamily="34" charset="0"/>
              </a:rPr>
              <a:t>2016-2020</a:t>
            </a:r>
          </a:p>
        </p:txBody>
      </p:sp>
      <p:sp>
        <p:nvSpPr>
          <p:cNvPr id="8" name="1 CuadroTexto"/>
          <p:cNvSpPr txBox="1"/>
          <p:nvPr/>
        </p:nvSpPr>
        <p:spPr>
          <a:xfrm>
            <a:off x="5813037" y="6318785"/>
            <a:ext cx="3422580" cy="2269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2" name="CuadroTexto 1">
            <a:extLst>
              <a:ext uri="{FF2B5EF4-FFF2-40B4-BE49-F238E27FC236}">
                <a16:creationId xmlns:a16="http://schemas.microsoft.com/office/drawing/2014/main" id="{0A745426-BAB7-B14E-B5A7-8CDAC62DE39C}"/>
              </a:ext>
            </a:extLst>
          </p:cNvPr>
          <p:cNvSpPr txBox="1"/>
          <p:nvPr/>
        </p:nvSpPr>
        <p:spPr>
          <a:xfrm>
            <a:off x="1260475" y="5157255"/>
            <a:ext cx="6479877" cy="936104"/>
          </a:xfrm>
          <a:prstGeom prst="rect">
            <a:avLst/>
          </a:prstGeom>
          <a:noFill/>
        </p:spPr>
        <p:txBody>
          <a:bodyPr wrap="square" rtlCol="0">
            <a:spAutoFit/>
          </a:bodyPr>
          <a:lstStyle/>
          <a:p>
            <a:endParaRPr lang="es-CL" dirty="0"/>
          </a:p>
        </p:txBody>
      </p:sp>
      <p:graphicFrame>
        <p:nvGraphicFramePr>
          <p:cNvPr id="6" name="Tabla 5">
            <a:extLst>
              <a:ext uri="{FF2B5EF4-FFF2-40B4-BE49-F238E27FC236}">
                <a16:creationId xmlns:a16="http://schemas.microsoft.com/office/drawing/2014/main" id="{5C1BB450-E8E9-A042-A54F-E425B5F04125}"/>
              </a:ext>
            </a:extLst>
          </p:cNvPr>
          <p:cNvGraphicFramePr>
            <a:graphicFrameLocks noGrp="1"/>
          </p:cNvGraphicFramePr>
          <p:nvPr>
            <p:extLst>
              <p:ext uri="{D42A27DB-BD31-4B8C-83A1-F6EECF244321}">
                <p14:modId xmlns:p14="http://schemas.microsoft.com/office/powerpoint/2010/main" val="221151817"/>
              </p:ext>
            </p:extLst>
          </p:nvPr>
        </p:nvGraphicFramePr>
        <p:xfrm>
          <a:off x="1526237" y="5475312"/>
          <a:ext cx="6240755" cy="762000"/>
        </p:xfrm>
        <a:graphic>
          <a:graphicData uri="http://schemas.openxmlformats.org/drawingml/2006/table">
            <a:tbl>
              <a:tblPr/>
              <a:tblGrid>
                <a:gridCol w="1384355">
                  <a:extLst>
                    <a:ext uri="{9D8B030D-6E8A-4147-A177-3AD203B41FA5}">
                      <a16:colId xmlns:a16="http://schemas.microsoft.com/office/drawing/2014/main" val="3335575868"/>
                    </a:ext>
                  </a:extLst>
                </a:gridCol>
                <a:gridCol w="971280">
                  <a:extLst>
                    <a:ext uri="{9D8B030D-6E8A-4147-A177-3AD203B41FA5}">
                      <a16:colId xmlns:a16="http://schemas.microsoft.com/office/drawing/2014/main" val="2806497760"/>
                    </a:ext>
                  </a:extLst>
                </a:gridCol>
                <a:gridCol w="971280">
                  <a:extLst>
                    <a:ext uri="{9D8B030D-6E8A-4147-A177-3AD203B41FA5}">
                      <a16:colId xmlns:a16="http://schemas.microsoft.com/office/drawing/2014/main" val="1073218568"/>
                    </a:ext>
                  </a:extLst>
                </a:gridCol>
                <a:gridCol w="971280">
                  <a:extLst>
                    <a:ext uri="{9D8B030D-6E8A-4147-A177-3AD203B41FA5}">
                      <a16:colId xmlns:a16="http://schemas.microsoft.com/office/drawing/2014/main" val="137845508"/>
                    </a:ext>
                  </a:extLst>
                </a:gridCol>
                <a:gridCol w="971280">
                  <a:extLst>
                    <a:ext uri="{9D8B030D-6E8A-4147-A177-3AD203B41FA5}">
                      <a16:colId xmlns:a16="http://schemas.microsoft.com/office/drawing/2014/main" val="307564141"/>
                    </a:ext>
                  </a:extLst>
                </a:gridCol>
                <a:gridCol w="971280">
                  <a:extLst>
                    <a:ext uri="{9D8B030D-6E8A-4147-A177-3AD203B41FA5}">
                      <a16:colId xmlns:a16="http://schemas.microsoft.com/office/drawing/2014/main" val="41681493"/>
                    </a:ext>
                  </a:extLst>
                </a:gridCol>
              </a:tblGrid>
              <a:tr h="254000">
                <a:tc>
                  <a:txBody>
                    <a:bodyPr/>
                    <a:lstStyle/>
                    <a:p>
                      <a:pPr algn="ctr" rtl="0" fontAlgn="ctr"/>
                      <a:r>
                        <a:rPr lang="es-CL" sz="1350" b="1" i="0" u="none" strike="noStrike">
                          <a:solidFill>
                            <a:srgbClr val="F79646"/>
                          </a:solidFill>
                          <a:effectLst/>
                          <a:latin typeface="Arial" panose="020B0604020202020204" pitchFamily="34" charset="0"/>
                          <a:cs typeface="Arial" panose="020B0604020202020204" pitchFamily="34" charset="0"/>
                        </a:rPr>
                        <a:t>AÑOS</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a:solidFill>
                            <a:srgbClr val="F79646"/>
                          </a:solidFill>
                          <a:effectLst/>
                          <a:latin typeface="Arial" panose="020B0604020202020204" pitchFamily="34" charset="0"/>
                          <a:cs typeface="Arial" panose="020B0604020202020204" pitchFamily="34" charset="0"/>
                        </a:rPr>
                        <a:t>2016</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a:solidFill>
                            <a:srgbClr val="F79646"/>
                          </a:solidFill>
                          <a:effectLst/>
                          <a:latin typeface="Arial" panose="020B0604020202020204" pitchFamily="34" charset="0"/>
                          <a:cs typeface="Arial" panose="020B0604020202020204" pitchFamily="34" charset="0"/>
                        </a:rPr>
                        <a:t>2017</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a:solidFill>
                            <a:srgbClr val="F79646"/>
                          </a:solidFill>
                          <a:effectLst/>
                          <a:latin typeface="Arial" panose="020B0604020202020204" pitchFamily="34" charset="0"/>
                          <a:cs typeface="Arial" panose="020B0604020202020204" pitchFamily="34" charset="0"/>
                        </a:rPr>
                        <a:t>2018</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a:solidFill>
                            <a:srgbClr val="F79646"/>
                          </a:solidFill>
                          <a:effectLst/>
                          <a:latin typeface="Arial" panose="020B0604020202020204" pitchFamily="34" charset="0"/>
                          <a:cs typeface="Arial" panose="020B0604020202020204" pitchFamily="34" charset="0"/>
                        </a:rPr>
                        <a:t>2019</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a:solidFill>
                            <a:srgbClr val="F79646"/>
                          </a:solidFill>
                          <a:effectLst/>
                          <a:latin typeface="Arial" panose="020B0604020202020204" pitchFamily="34" charset="0"/>
                          <a:cs typeface="Arial" panose="020B0604020202020204" pitchFamily="34" charset="0"/>
                        </a:rPr>
                        <a:t>2020</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891979261"/>
                  </a:ext>
                </a:extLst>
              </a:tr>
              <a:tr h="508000">
                <a:tc>
                  <a:txBody>
                    <a:bodyPr/>
                    <a:lstStyle/>
                    <a:p>
                      <a:pPr algn="ctr" rtl="0" fontAlgn="ctr"/>
                      <a:r>
                        <a:rPr lang="es-CL" sz="1350" b="1" i="0" u="none" strike="noStrike" dirty="0">
                          <a:solidFill>
                            <a:srgbClr val="4F81BD"/>
                          </a:solidFill>
                          <a:effectLst/>
                          <a:latin typeface="Arial" panose="020B0604020202020204" pitchFamily="34" charset="0"/>
                          <a:cs typeface="Arial" panose="020B0604020202020204" pitchFamily="34" charset="0"/>
                        </a:rPr>
                        <a:t>TOTAL COTIZANTES</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a:solidFill>
                            <a:srgbClr val="4F81BD"/>
                          </a:solidFill>
                          <a:effectLst/>
                          <a:latin typeface="Arial" panose="020B0604020202020204" pitchFamily="34" charset="0"/>
                          <a:cs typeface="Arial" panose="020B0604020202020204" pitchFamily="34" charset="0"/>
                        </a:rPr>
                        <a:t>6.135.358</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a:solidFill>
                            <a:srgbClr val="4F81BD"/>
                          </a:solidFill>
                          <a:effectLst/>
                          <a:latin typeface="Arial" panose="020B0604020202020204" pitchFamily="34" charset="0"/>
                          <a:cs typeface="Arial" panose="020B0604020202020204" pitchFamily="34" charset="0"/>
                        </a:rPr>
                        <a:t>6.304.489</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a:solidFill>
                            <a:srgbClr val="4F81BD"/>
                          </a:solidFill>
                          <a:effectLst/>
                          <a:latin typeface="Arial" panose="020B0604020202020204" pitchFamily="34" charset="0"/>
                          <a:cs typeface="Arial" panose="020B0604020202020204" pitchFamily="34" charset="0"/>
                        </a:rPr>
                        <a:t>6.212.173</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dirty="0">
                          <a:solidFill>
                            <a:srgbClr val="4F81BD"/>
                          </a:solidFill>
                          <a:effectLst/>
                          <a:latin typeface="Arial" panose="020B0604020202020204" pitchFamily="34" charset="0"/>
                          <a:cs typeface="Arial" panose="020B0604020202020204" pitchFamily="34" charset="0"/>
                        </a:rPr>
                        <a:t>6.387.005</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dirty="0">
                          <a:solidFill>
                            <a:srgbClr val="4F81BD"/>
                          </a:solidFill>
                          <a:effectLst/>
                          <a:latin typeface="Arial" panose="020B0604020202020204" pitchFamily="34" charset="0"/>
                          <a:cs typeface="Arial" panose="020B0604020202020204" pitchFamily="34" charset="0"/>
                        </a:rPr>
                        <a:t>6.314.322</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3242130144"/>
                  </a:ext>
                </a:extLst>
              </a:tr>
            </a:tbl>
          </a:graphicData>
        </a:graphic>
      </p:graphicFrame>
      <p:sp>
        <p:nvSpPr>
          <p:cNvPr id="17" name="1 Título">
            <a:extLst>
              <a:ext uri="{FF2B5EF4-FFF2-40B4-BE49-F238E27FC236}">
                <a16:creationId xmlns:a16="http://schemas.microsoft.com/office/drawing/2014/main" id="{5837DFAE-F23E-EE43-ABAD-56C47E5187A2}"/>
              </a:ext>
            </a:extLst>
          </p:cNvPr>
          <p:cNvSpPr txBox="1">
            <a:spLocks/>
          </p:cNvSpPr>
          <p:nvPr/>
        </p:nvSpPr>
        <p:spPr bwMode="auto">
          <a:xfrm>
            <a:off x="5406954" y="1682159"/>
            <a:ext cx="1469302" cy="310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CL" sz="1000" b="1" dirty="0">
                <a:solidFill>
                  <a:srgbClr val="C00000"/>
                </a:solidFill>
                <a:latin typeface="+mn-lt"/>
              </a:rPr>
              <a:t>Variación 2019-2020</a:t>
            </a:r>
          </a:p>
        </p:txBody>
      </p:sp>
      <p:sp>
        <p:nvSpPr>
          <p:cNvPr id="18" name="1 Pentágono">
            <a:extLst>
              <a:ext uri="{FF2B5EF4-FFF2-40B4-BE49-F238E27FC236}">
                <a16:creationId xmlns:a16="http://schemas.microsoft.com/office/drawing/2014/main" id="{EADC3178-4AA4-E04A-B603-4C7A672D01B8}"/>
              </a:ext>
            </a:extLst>
          </p:cNvPr>
          <p:cNvSpPr/>
          <p:nvPr/>
        </p:nvSpPr>
        <p:spPr>
          <a:xfrm>
            <a:off x="5672736" y="1958878"/>
            <a:ext cx="796489" cy="318057"/>
          </a:xfrm>
          <a:prstGeom prst="homePlate">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b="1"/>
              <a:t>-1,1%</a:t>
            </a:r>
          </a:p>
        </p:txBody>
      </p:sp>
      <p:sp>
        <p:nvSpPr>
          <p:cNvPr id="12" name="Rectángulo 11">
            <a:extLst>
              <a:ext uri="{FF2B5EF4-FFF2-40B4-BE49-F238E27FC236}">
                <a16:creationId xmlns:a16="http://schemas.microsoft.com/office/drawing/2014/main" id="{904D9E48-119B-B94A-B82F-7E594D0600BC}"/>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3" name="1 Título"/>
          <p:cNvSpPr>
            <a:spLocks noGrp="1"/>
          </p:cNvSpPr>
          <p:nvPr>
            <p:ph type="title"/>
          </p:nvPr>
        </p:nvSpPr>
        <p:spPr>
          <a:xfrm>
            <a:off x="224125" y="122375"/>
            <a:ext cx="7497227" cy="540296"/>
          </a:xfrm>
        </p:spPr>
        <p:txBody>
          <a:bodyPr/>
          <a:lstStyle/>
          <a:p>
            <a:pPr algn="l"/>
            <a:r>
              <a:rPr lang="es-CL" sz="2400" b="1" dirty="0">
                <a:solidFill>
                  <a:schemeClr val="bg1"/>
                </a:solidFill>
                <a:latin typeface="Arial" panose="020B0604020202020204" pitchFamily="34" charset="0"/>
                <a:cs typeface="Arial" panose="020B0604020202020204" pitchFamily="34" charset="0"/>
              </a:rPr>
              <a:t>Cotizantes con derecho a LM</a:t>
            </a:r>
            <a:endParaRPr lang="es-CL" sz="2400" dirty="0">
              <a:solidFill>
                <a:schemeClr val="bg1"/>
              </a:solidFill>
              <a:latin typeface="Arial" panose="020B0604020202020204" pitchFamily="34" charset="0"/>
              <a:cs typeface="Arial" panose="020B0604020202020204" pitchFamily="34" charset="0"/>
            </a:endParaRPr>
          </a:p>
        </p:txBody>
      </p:sp>
      <p:sp>
        <p:nvSpPr>
          <p:cNvPr id="5" name="Triángulo 4">
            <a:extLst>
              <a:ext uri="{FF2B5EF4-FFF2-40B4-BE49-F238E27FC236}">
                <a16:creationId xmlns:a16="http://schemas.microsoft.com/office/drawing/2014/main" id="{C95D3D5E-22B3-3345-AFCD-3AB656DF9E26}"/>
              </a:ext>
            </a:extLst>
          </p:cNvPr>
          <p:cNvSpPr/>
          <p:nvPr/>
        </p:nvSpPr>
        <p:spPr>
          <a:xfrm rot="5400000">
            <a:off x="7402167" y="2831144"/>
            <a:ext cx="172311" cy="72008"/>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Triángulo 20">
            <a:extLst>
              <a:ext uri="{FF2B5EF4-FFF2-40B4-BE49-F238E27FC236}">
                <a16:creationId xmlns:a16="http://schemas.microsoft.com/office/drawing/2014/main" id="{55E99874-0CB9-2C47-886F-FAC9A64D46E6}"/>
              </a:ext>
            </a:extLst>
          </p:cNvPr>
          <p:cNvSpPr/>
          <p:nvPr/>
        </p:nvSpPr>
        <p:spPr>
          <a:xfrm rot="5400000">
            <a:off x="7402167" y="3967855"/>
            <a:ext cx="172311" cy="72008"/>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13" name="Conector recto 12">
            <a:extLst>
              <a:ext uri="{FF2B5EF4-FFF2-40B4-BE49-F238E27FC236}">
                <a16:creationId xmlns:a16="http://schemas.microsoft.com/office/drawing/2014/main" id="{0659D131-30AC-114D-9B16-3C5A6B12C418}"/>
              </a:ext>
            </a:extLst>
          </p:cNvPr>
          <p:cNvCxnSpPr/>
          <p:nvPr/>
        </p:nvCxnSpPr>
        <p:spPr>
          <a:xfrm>
            <a:off x="7452318" y="2564967"/>
            <a:ext cx="0" cy="576064"/>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5" name="Conector recto 24">
            <a:extLst>
              <a:ext uri="{FF2B5EF4-FFF2-40B4-BE49-F238E27FC236}">
                <a16:creationId xmlns:a16="http://schemas.microsoft.com/office/drawing/2014/main" id="{343B15AD-52AC-5445-8CF2-ECE70FBAFE0D}"/>
              </a:ext>
            </a:extLst>
          </p:cNvPr>
          <p:cNvCxnSpPr>
            <a:cxnSpLocks/>
          </p:cNvCxnSpPr>
          <p:nvPr/>
        </p:nvCxnSpPr>
        <p:spPr>
          <a:xfrm>
            <a:off x="7448030" y="3297196"/>
            <a:ext cx="0" cy="1413326"/>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6" name="Redondear rectángulo de esquina del mismo lado 25">
            <a:extLst>
              <a:ext uri="{FF2B5EF4-FFF2-40B4-BE49-F238E27FC236}">
                <a16:creationId xmlns:a16="http://schemas.microsoft.com/office/drawing/2014/main" id="{0B6868F0-9010-FF4A-9086-0AFF785B2E16}"/>
              </a:ext>
            </a:extLst>
          </p:cNvPr>
          <p:cNvSpPr/>
          <p:nvPr/>
        </p:nvSpPr>
        <p:spPr>
          <a:xfrm rot="16200000">
            <a:off x="7455881" y="300719"/>
            <a:ext cx="1190995" cy="2185246"/>
          </a:xfrm>
          <a:prstGeom prst="round2Same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7" name="Rectángulo 26">
            <a:extLst>
              <a:ext uri="{FF2B5EF4-FFF2-40B4-BE49-F238E27FC236}">
                <a16:creationId xmlns:a16="http://schemas.microsoft.com/office/drawing/2014/main" id="{97D2C916-282D-9F41-8B8B-B09BA78C179A}"/>
              </a:ext>
            </a:extLst>
          </p:cNvPr>
          <p:cNvSpPr/>
          <p:nvPr/>
        </p:nvSpPr>
        <p:spPr>
          <a:xfrm>
            <a:off x="7236296" y="837683"/>
            <a:ext cx="2294910" cy="1092607"/>
          </a:xfrm>
          <a:prstGeom prst="rect">
            <a:avLst/>
          </a:prstGeom>
        </p:spPr>
        <p:txBody>
          <a:bodyPr wrap="square">
            <a:spAutoFit/>
          </a:bodyPr>
          <a:lstStyle/>
          <a:p>
            <a:r>
              <a:rPr lang="es-CL" sz="1200" b="1" dirty="0">
                <a:solidFill>
                  <a:schemeClr val="bg1"/>
                </a:solidFill>
                <a:cs typeface="Arial" panose="020B0604020202020204" pitchFamily="34" charset="0"/>
              </a:rPr>
              <a:t>Variación 2016-2020</a:t>
            </a:r>
          </a:p>
          <a:p>
            <a:endParaRPr lang="es-CL" sz="1200" b="1" dirty="0">
              <a:solidFill>
                <a:schemeClr val="bg1"/>
              </a:solidFill>
              <a:cs typeface="Arial" panose="020B0604020202020204" pitchFamily="34" charset="0"/>
            </a:endParaRPr>
          </a:p>
          <a:p>
            <a:r>
              <a:rPr lang="es-CL" sz="1200" b="1" dirty="0">
                <a:solidFill>
                  <a:schemeClr val="bg1"/>
                </a:solidFill>
                <a:cs typeface="Arial" panose="020B0604020202020204" pitchFamily="34" charset="0"/>
              </a:rPr>
              <a:t>FONASA   +3,1%</a:t>
            </a:r>
          </a:p>
          <a:p>
            <a:pPr>
              <a:spcAft>
                <a:spcPts val="600"/>
              </a:spcAft>
            </a:pPr>
            <a:r>
              <a:rPr lang="es-CL" sz="1200" b="1" dirty="0">
                <a:solidFill>
                  <a:schemeClr val="bg1"/>
                </a:solidFill>
                <a:cs typeface="Arial" panose="020B0604020202020204" pitchFamily="34" charset="0"/>
              </a:rPr>
              <a:t>ISAPRE     +2,3%</a:t>
            </a:r>
          </a:p>
          <a:p>
            <a:r>
              <a:rPr lang="es-CL" sz="1200" b="1" dirty="0">
                <a:solidFill>
                  <a:schemeClr val="bg1"/>
                </a:solidFill>
                <a:cs typeface="Arial" panose="020B0604020202020204" pitchFamily="34" charset="0"/>
              </a:rPr>
              <a:t>SISTEMA  +2,9%</a:t>
            </a:r>
          </a:p>
        </p:txBody>
      </p:sp>
      <p:sp>
        <p:nvSpPr>
          <p:cNvPr id="20" name="Rectángulo 19">
            <a:extLst>
              <a:ext uri="{FF2B5EF4-FFF2-40B4-BE49-F238E27FC236}">
                <a16:creationId xmlns:a16="http://schemas.microsoft.com/office/drawing/2014/main" id="{DBE04187-F571-2E45-8391-8B1CA87627C0}"/>
              </a:ext>
            </a:extLst>
          </p:cNvPr>
          <p:cNvSpPr/>
          <p:nvPr/>
        </p:nvSpPr>
        <p:spPr>
          <a:xfrm>
            <a:off x="0" y="6589549"/>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2" name="Rectángulo 21">
            <a:extLst>
              <a:ext uri="{FF2B5EF4-FFF2-40B4-BE49-F238E27FC236}">
                <a16:creationId xmlns:a16="http://schemas.microsoft.com/office/drawing/2014/main" id="{AB2A20D8-7B4A-134D-ABE8-BCE7DEE91EBF}"/>
              </a:ext>
            </a:extLst>
          </p:cNvPr>
          <p:cNvSpPr/>
          <p:nvPr/>
        </p:nvSpPr>
        <p:spPr>
          <a:xfrm>
            <a:off x="251520" y="6576883"/>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3" name="Rectangle 5">
            <a:extLst>
              <a:ext uri="{FF2B5EF4-FFF2-40B4-BE49-F238E27FC236}">
                <a16:creationId xmlns:a16="http://schemas.microsoft.com/office/drawing/2014/main" id="{F102A2B0-F6EE-604B-A9E0-7AEB5C334BBD}"/>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9F08A1AB-0B51-1342-B963-EB912D6C083A}"/>
              </a:ext>
            </a:extLst>
          </p:cNvPr>
          <p:cNvSpPr/>
          <p:nvPr/>
        </p:nvSpPr>
        <p:spPr>
          <a:xfrm>
            <a:off x="7217854" y="1654090"/>
            <a:ext cx="1440160" cy="248131"/>
          </a:xfrm>
          <a:prstGeom prst="rect">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96682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ángulo redondeado 65">
            <a:extLst>
              <a:ext uri="{FF2B5EF4-FFF2-40B4-BE49-F238E27FC236}">
                <a16:creationId xmlns:a16="http://schemas.microsoft.com/office/drawing/2014/main" id="{C900CB59-BE4C-2347-BDA0-CF6D6130C0A8}"/>
              </a:ext>
            </a:extLst>
          </p:cNvPr>
          <p:cNvSpPr/>
          <p:nvPr/>
        </p:nvSpPr>
        <p:spPr>
          <a:xfrm>
            <a:off x="2050794" y="4421328"/>
            <a:ext cx="1079589" cy="457411"/>
          </a:xfrm>
          <a:prstGeom prst="round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7" name="Rectángulo 66">
            <a:extLst>
              <a:ext uri="{FF2B5EF4-FFF2-40B4-BE49-F238E27FC236}">
                <a16:creationId xmlns:a16="http://schemas.microsoft.com/office/drawing/2014/main" id="{1916A456-2551-954D-9D21-80048A214BBE}"/>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9" name="1 CuadroTexto"/>
          <p:cNvSpPr txBox="1"/>
          <p:nvPr/>
        </p:nvSpPr>
        <p:spPr>
          <a:xfrm>
            <a:off x="281348" y="6318594"/>
            <a:ext cx="4374232" cy="2573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(1) No se incluye la participación de la categoría sin información</a:t>
            </a:r>
          </a:p>
        </p:txBody>
      </p:sp>
      <p:sp>
        <p:nvSpPr>
          <p:cNvPr id="16" name="1 CuadroTexto">
            <a:extLst>
              <a:ext uri="{FF2B5EF4-FFF2-40B4-BE49-F238E27FC236}">
                <a16:creationId xmlns:a16="http://schemas.microsoft.com/office/drawing/2014/main" id="{88D7DD17-57BD-304E-B34D-FCD5ECA602C7}"/>
              </a:ext>
            </a:extLst>
          </p:cNvPr>
          <p:cNvSpPr txBox="1"/>
          <p:nvPr/>
        </p:nvSpPr>
        <p:spPr>
          <a:xfrm>
            <a:off x="5909142" y="6293701"/>
            <a:ext cx="3419872" cy="2768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20" name="1 Título">
            <a:extLst>
              <a:ext uri="{FF2B5EF4-FFF2-40B4-BE49-F238E27FC236}">
                <a16:creationId xmlns:a16="http://schemas.microsoft.com/office/drawing/2014/main" id="{272FE662-B2E5-E04B-87B6-BB4AAF0F37DE}"/>
              </a:ext>
            </a:extLst>
          </p:cNvPr>
          <p:cNvSpPr txBox="1">
            <a:spLocks/>
          </p:cNvSpPr>
          <p:nvPr/>
        </p:nvSpPr>
        <p:spPr>
          <a:xfrm>
            <a:off x="230929" y="139542"/>
            <a:ext cx="9098085" cy="72008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300" b="1" dirty="0">
                <a:solidFill>
                  <a:schemeClr val="bg1"/>
                </a:solidFill>
                <a:latin typeface="Arial" panose="020B0604020202020204" pitchFamily="34" charset="0"/>
                <a:cs typeface="Arial" panose="020B0604020202020204" pitchFamily="34" charset="0"/>
              </a:rPr>
              <a:t>Caracterización de los cotizantes con derecho a LM (2020)</a:t>
            </a:r>
            <a:r>
              <a:rPr lang="es-CL" sz="2300" b="1" baseline="30000" dirty="0">
                <a:solidFill>
                  <a:schemeClr val="bg1"/>
                </a:solidFill>
                <a:latin typeface="Arial" panose="020B0604020202020204" pitchFamily="34" charset="0"/>
                <a:cs typeface="Arial" panose="020B0604020202020204" pitchFamily="34" charset="0"/>
              </a:rPr>
              <a:t>1</a:t>
            </a:r>
          </a:p>
        </p:txBody>
      </p:sp>
      <p:sp>
        <p:nvSpPr>
          <p:cNvPr id="30" name="Redondear rectángulo de esquina del mismo lado 29">
            <a:extLst>
              <a:ext uri="{FF2B5EF4-FFF2-40B4-BE49-F238E27FC236}">
                <a16:creationId xmlns:a16="http://schemas.microsoft.com/office/drawing/2014/main" id="{F05ADD17-783B-F84B-998E-751D10B89E1F}"/>
              </a:ext>
            </a:extLst>
          </p:cNvPr>
          <p:cNvSpPr/>
          <p:nvPr/>
        </p:nvSpPr>
        <p:spPr>
          <a:xfrm rot="5400000">
            <a:off x="2180444" y="190279"/>
            <a:ext cx="576039" cy="2320650"/>
          </a:xfrm>
          <a:prstGeom prst="round2SameRect">
            <a:avLst>
              <a:gd name="adj1" fmla="val 50000"/>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C65FB68E-7625-7948-A8D7-65996D0601B7}"/>
              </a:ext>
            </a:extLst>
          </p:cNvPr>
          <p:cNvSpPr/>
          <p:nvPr/>
        </p:nvSpPr>
        <p:spPr>
          <a:xfrm>
            <a:off x="1943288" y="1166200"/>
            <a:ext cx="2377475" cy="400110"/>
          </a:xfrm>
          <a:prstGeom prst="rect">
            <a:avLst/>
          </a:prstGeom>
        </p:spPr>
        <p:txBody>
          <a:bodyPr wrap="square">
            <a:spAutoFit/>
          </a:bodyPr>
          <a:lstStyle/>
          <a:p>
            <a:r>
              <a:rPr lang="es-CL" sz="2000" b="1" dirty="0">
                <a:solidFill>
                  <a:prstClr val="black"/>
                </a:solidFill>
              </a:rPr>
              <a:t>1.706.748</a:t>
            </a:r>
          </a:p>
        </p:txBody>
      </p:sp>
      <p:sp>
        <p:nvSpPr>
          <p:cNvPr id="9" name="Redondear rectángulo de esquina del mismo lado 8">
            <a:extLst>
              <a:ext uri="{FF2B5EF4-FFF2-40B4-BE49-F238E27FC236}">
                <a16:creationId xmlns:a16="http://schemas.microsoft.com/office/drawing/2014/main" id="{2C974153-EF74-4449-8B72-34A1545280BB}"/>
              </a:ext>
            </a:extLst>
          </p:cNvPr>
          <p:cNvSpPr/>
          <p:nvPr/>
        </p:nvSpPr>
        <p:spPr>
          <a:xfrm rot="5400000">
            <a:off x="571864" y="359031"/>
            <a:ext cx="825366" cy="1969094"/>
          </a:xfrm>
          <a:prstGeom prst="round2SameRect">
            <a:avLst>
              <a:gd name="adj1" fmla="val 28636"/>
              <a:gd name="adj2" fmla="val 0"/>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6" name="45 Rectángulo"/>
          <p:cNvSpPr/>
          <p:nvPr/>
        </p:nvSpPr>
        <p:spPr>
          <a:xfrm>
            <a:off x="0" y="1074465"/>
            <a:ext cx="1983105" cy="6817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432582" bIns="0" numCol="1" spcCol="1270" anchor="t" anchorCtr="0">
            <a:noAutofit/>
          </a:bodyPr>
          <a:lstStyle/>
          <a:p>
            <a:pPr algn="r" defTabSz="1333500">
              <a:lnSpc>
                <a:spcPct val="90000"/>
              </a:lnSpc>
              <a:spcAft>
                <a:spcPct val="35000"/>
              </a:spcAft>
            </a:pPr>
            <a:r>
              <a:rPr lang="es-CL" sz="2100" b="1" dirty="0">
                <a:solidFill>
                  <a:schemeClr val="bg1"/>
                </a:solidFill>
                <a:latin typeface="Arial" panose="020B0604020202020204" pitchFamily="34" charset="0"/>
                <a:cs typeface="Arial" panose="020B0604020202020204" pitchFamily="34" charset="0"/>
              </a:rPr>
              <a:t>Cotizantes ISAPRE</a:t>
            </a:r>
          </a:p>
        </p:txBody>
      </p:sp>
      <p:pic>
        <p:nvPicPr>
          <p:cNvPr id="33" name="Imagen 32">
            <a:extLst>
              <a:ext uri="{FF2B5EF4-FFF2-40B4-BE49-F238E27FC236}">
                <a16:creationId xmlns:a16="http://schemas.microsoft.com/office/drawing/2014/main" id="{75D059BF-AB0C-A241-B6F3-A435910C7311}"/>
              </a:ext>
            </a:extLst>
          </p:cNvPr>
          <p:cNvPicPr>
            <a:picLocks noChangeAspect="1"/>
          </p:cNvPicPr>
          <p:nvPr/>
        </p:nvPicPr>
        <p:blipFill>
          <a:blip r:embed="rId3"/>
          <a:stretch>
            <a:fillRect/>
          </a:stretch>
        </p:blipFill>
        <p:spPr>
          <a:xfrm>
            <a:off x="2175919" y="1753917"/>
            <a:ext cx="834512" cy="939219"/>
          </a:xfrm>
          <a:prstGeom prst="rect">
            <a:avLst/>
          </a:prstGeom>
        </p:spPr>
      </p:pic>
      <p:pic>
        <p:nvPicPr>
          <p:cNvPr id="34" name="Imagen 33">
            <a:extLst>
              <a:ext uri="{FF2B5EF4-FFF2-40B4-BE49-F238E27FC236}">
                <a16:creationId xmlns:a16="http://schemas.microsoft.com/office/drawing/2014/main" id="{807989AD-1FF6-F443-B342-C6351BFC1E94}"/>
              </a:ext>
            </a:extLst>
          </p:cNvPr>
          <p:cNvPicPr>
            <a:picLocks noChangeAspect="1"/>
          </p:cNvPicPr>
          <p:nvPr/>
        </p:nvPicPr>
        <p:blipFill>
          <a:blip r:embed="rId4"/>
          <a:stretch>
            <a:fillRect/>
          </a:stretch>
        </p:blipFill>
        <p:spPr>
          <a:xfrm>
            <a:off x="1060086" y="1885708"/>
            <a:ext cx="696457" cy="801582"/>
          </a:xfrm>
          <a:prstGeom prst="rect">
            <a:avLst/>
          </a:prstGeom>
        </p:spPr>
      </p:pic>
      <p:sp>
        <p:nvSpPr>
          <p:cNvPr id="35" name="Rectángulo redondeado 34">
            <a:extLst>
              <a:ext uri="{FF2B5EF4-FFF2-40B4-BE49-F238E27FC236}">
                <a16:creationId xmlns:a16="http://schemas.microsoft.com/office/drawing/2014/main" id="{0F45791A-CE28-3B40-A4AA-7CFAC24EA01C}"/>
              </a:ext>
            </a:extLst>
          </p:cNvPr>
          <p:cNvSpPr/>
          <p:nvPr/>
        </p:nvSpPr>
        <p:spPr>
          <a:xfrm>
            <a:off x="916001" y="2635286"/>
            <a:ext cx="984625" cy="457411"/>
          </a:xfrm>
          <a:prstGeom prst="round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Rectángulo redondeado 35">
            <a:extLst>
              <a:ext uri="{FF2B5EF4-FFF2-40B4-BE49-F238E27FC236}">
                <a16:creationId xmlns:a16="http://schemas.microsoft.com/office/drawing/2014/main" id="{4FC14032-31CD-9C4F-A0B1-3AC37D52148A}"/>
              </a:ext>
            </a:extLst>
          </p:cNvPr>
          <p:cNvSpPr/>
          <p:nvPr/>
        </p:nvSpPr>
        <p:spPr>
          <a:xfrm>
            <a:off x="2131736" y="2633693"/>
            <a:ext cx="984625" cy="457411"/>
          </a:xfrm>
          <a:prstGeom prst="round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29 CuadroTexto">
            <a:extLst>
              <a:ext uri="{FF2B5EF4-FFF2-40B4-BE49-F238E27FC236}">
                <a16:creationId xmlns:a16="http://schemas.microsoft.com/office/drawing/2014/main" id="{D37C3B65-2BB1-F048-9517-DDDE75CA4815}"/>
              </a:ext>
            </a:extLst>
          </p:cNvPr>
          <p:cNvSpPr txBox="1"/>
          <p:nvPr/>
        </p:nvSpPr>
        <p:spPr>
          <a:xfrm>
            <a:off x="2131736" y="2638343"/>
            <a:ext cx="984625" cy="461665"/>
          </a:xfrm>
          <a:prstGeom prst="rect">
            <a:avLst/>
          </a:prstGeom>
          <a:noFill/>
        </p:spPr>
        <p:txBody>
          <a:bodyPr wrap="square" rtlCol="0">
            <a:spAutoFit/>
          </a:bodyPr>
          <a:lstStyle/>
          <a:p>
            <a:pPr algn="ctr"/>
            <a:r>
              <a:rPr lang="es-CL" sz="2400" b="1" dirty="0">
                <a:solidFill>
                  <a:schemeClr val="bg1"/>
                </a:solidFill>
                <a:latin typeface="Arial" panose="020B0604020202020204" pitchFamily="34" charset="0"/>
                <a:cs typeface="Arial" panose="020B0604020202020204" pitchFamily="34" charset="0"/>
              </a:rPr>
              <a:t>64%</a:t>
            </a:r>
          </a:p>
        </p:txBody>
      </p:sp>
      <p:sp>
        <p:nvSpPr>
          <p:cNvPr id="38" name="28 CuadroTexto">
            <a:extLst>
              <a:ext uri="{FF2B5EF4-FFF2-40B4-BE49-F238E27FC236}">
                <a16:creationId xmlns:a16="http://schemas.microsoft.com/office/drawing/2014/main" id="{13497EBD-193B-B14B-9BA6-50E83E93BD50}"/>
              </a:ext>
            </a:extLst>
          </p:cNvPr>
          <p:cNvSpPr txBox="1"/>
          <p:nvPr/>
        </p:nvSpPr>
        <p:spPr>
          <a:xfrm>
            <a:off x="916001" y="2633079"/>
            <a:ext cx="984625" cy="461665"/>
          </a:xfrm>
          <a:prstGeom prst="rect">
            <a:avLst/>
          </a:prstGeom>
          <a:noFill/>
        </p:spPr>
        <p:txBody>
          <a:bodyPr wrap="square" rtlCol="0">
            <a:spAutoFit/>
          </a:bodyPr>
          <a:lstStyle/>
          <a:p>
            <a:pPr algn="ctr"/>
            <a:r>
              <a:rPr lang="es-CL" sz="2400" b="1" dirty="0">
                <a:solidFill>
                  <a:schemeClr val="bg1"/>
                </a:solidFill>
                <a:latin typeface="Arial" panose="020B0604020202020204" pitchFamily="34" charset="0"/>
                <a:cs typeface="Arial" panose="020B0604020202020204" pitchFamily="34" charset="0"/>
              </a:rPr>
              <a:t>36%</a:t>
            </a:r>
          </a:p>
        </p:txBody>
      </p:sp>
      <p:sp>
        <p:nvSpPr>
          <p:cNvPr id="39" name="Rectángulo redondeado 38">
            <a:extLst>
              <a:ext uri="{FF2B5EF4-FFF2-40B4-BE49-F238E27FC236}">
                <a16:creationId xmlns:a16="http://schemas.microsoft.com/office/drawing/2014/main" id="{BE868BD1-2ABA-6644-ABA3-A1D657C709BA}"/>
              </a:ext>
            </a:extLst>
          </p:cNvPr>
          <p:cNvSpPr/>
          <p:nvPr/>
        </p:nvSpPr>
        <p:spPr>
          <a:xfrm>
            <a:off x="912560" y="3353692"/>
            <a:ext cx="2203284" cy="487588"/>
          </a:xfrm>
          <a:prstGeom prst="round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29 CuadroTexto">
            <a:extLst>
              <a:ext uri="{FF2B5EF4-FFF2-40B4-BE49-F238E27FC236}">
                <a16:creationId xmlns:a16="http://schemas.microsoft.com/office/drawing/2014/main" id="{673A2BBF-B717-2E47-91B3-22EA3CBA019C}"/>
              </a:ext>
            </a:extLst>
          </p:cNvPr>
          <p:cNvSpPr txBox="1"/>
          <p:nvPr/>
        </p:nvSpPr>
        <p:spPr>
          <a:xfrm>
            <a:off x="1672236" y="3393910"/>
            <a:ext cx="1642610" cy="461665"/>
          </a:xfrm>
          <a:prstGeom prst="rect">
            <a:avLst/>
          </a:prstGeom>
          <a:noFill/>
        </p:spPr>
        <p:txBody>
          <a:bodyPr wrap="square" rtlCol="0">
            <a:spAutoFit/>
          </a:bodyPr>
          <a:lstStyle/>
          <a:p>
            <a:pPr algn="ctr"/>
            <a:r>
              <a:rPr lang="es-CL" sz="2400" b="1" dirty="0">
                <a:solidFill>
                  <a:schemeClr val="bg1"/>
                </a:solidFill>
                <a:latin typeface="Arial" panose="020B0604020202020204" pitchFamily="34" charset="0"/>
                <a:cs typeface="Arial" panose="020B0604020202020204" pitchFamily="34" charset="0"/>
              </a:rPr>
              <a:t>42 </a:t>
            </a:r>
            <a:r>
              <a:rPr lang="es-CL" sz="1600" b="1" dirty="0">
                <a:solidFill>
                  <a:schemeClr val="bg1"/>
                </a:solidFill>
                <a:latin typeface="Arial" panose="020B0604020202020204" pitchFamily="34" charset="0"/>
                <a:cs typeface="Arial" panose="020B0604020202020204" pitchFamily="34" charset="0"/>
              </a:rPr>
              <a:t>años</a:t>
            </a:r>
          </a:p>
        </p:txBody>
      </p:sp>
      <p:sp>
        <p:nvSpPr>
          <p:cNvPr id="2" name="Rectángulo 1">
            <a:extLst>
              <a:ext uri="{FF2B5EF4-FFF2-40B4-BE49-F238E27FC236}">
                <a16:creationId xmlns:a16="http://schemas.microsoft.com/office/drawing/2014/main" id="{54847102-5931-6040-958A-188A1CE82084}"/>
              </a:ext>
            </a:extLst>
          </p:cNvPr>
          <p:cNvSpPr/>
          <p:nvPr/>
        </p:nvSpPr>
        <p:spPr>
          <a:xfrm>
            <a:off x="780426" y="3377336"/>
            <a:ext cx="1055257" cy="461665"/>
          </a:xfrm>
          <a:prstGeom prst="rect">
            <a:avLst/>
          </a:prstGeom>
        </p:spPr>
        <p:txBody>
          <a:bodyPr wrap="square">
            <a:spAutoFit/>
          </a:bodyPr>
          <a:lstStyle/>
          <a:p>
            <a:pPr algn="r"/>
            <a:r>
              <a:rPr lang="es-CL" sz="1200" dirty="0">
                <a:solidFill>
                  <a:schemeClr val="bg1"/>
                </a:solidFill>
              </a:rPr>
              <a:t>Edad promedio</a:t>
            </a:r>
          </a:p>
        </p:txBody>
      </p:sp>
      <p:sp>
        <p:nvSpPr>
          <p:cNvPr id="3" name="Rectángulo 2">
            <a:extLst>
              <a:ext uri="{FF2B5EF4-FFF2-40B4-BE49-F238E27FC236}">
                <a16:creationId xmlns:a16="http://schemas.microsoft.com/office/drawing/2014/main" id="{28E42FB6-8971-264E-AE61-BEFA5B74F1E9}"/>
              </a:ext>
            </a:extLst>
          </p:cNvPr>
          <p:cNvSpPr/>
          <p:nvPr/>
        </p:nvSpPr>
        <p:spPr>
          <a:xfrm>
            <a:off x="942873" y="3813037"/>
            <a:ext cx="2129967" cy="430887"/>
          </a:xfrm>
          <a:prstGeom prst="rect">
            <a:avLst/>
          </a:prstGeom>
        </p:spPr>
        <p:txBody>
          <a:bodyPr wrap="square">
            <a:spAutoFit/>
          </a:bodyPr>
          <a:lstStyle/>
          <a:p>
            <a:pPr algn="ctr"/>
            <a:r>
              <a:rPr lang="es-CL" sz="1100" dirty="0">
                <a:solidFill>
                  <a:prstClr val="black"/>
                </a:solidFill>
              </a:rPr>
              <a:t>Principal participación en tramo 25-44 años</a:t>
            </a:r>
            <a:endParaRPr lang="es-CL" sz="1100" dirty="0"/>
          </a:p>
        </p:txBody>
      </p:sp>
      <p:cxnSp>
        <p:nvCxnSpPr>
          <p:cNvPr id="54" name="Conector recto 53">
            <a:extLst>
              <a:ext uri="{FF2B5EF4-FFF2-40B4-BE49-F238E27FC236}">
                <a16:creationId xmlns:a16="http://schemas.microsoft.com/office/drawing/2014/main" id="{1ECB382B-9695-CD4A-B454-8787812E7278}"/>
              </a:ext>
            </a:extLst>
          </p:cNvPr>
          <p:cNvCxnSpPr>
            <a:cxnSpLocks/>
          </p:cNvCxnSpPr>
          <p:nvPr/>
        </p:nvCxnSpPr>
        <p:spPr>
          <a:xfrm flipH="1">
            <a:off x="912560" y="3126543"/>
            <a:ext cx="2203284" cy="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8" name="Elipse 7">
            <a:extLst>
              <a:ext uri="{FF2B5EF4-FFF2-40B4-BE49-F238E27FC236}">
                <a16:creationId xmlns:a16="http://schemas.microsoft.com/office/drawing/2014/main" id="{C04488CF-61AE-F549-A72C-2B198263AC77}"/>
              </a:ext>
            </a:extLst>
          </p:cNvPr>
          <p:cNvSpPr/>
          <p:nvPr/>
        </p:nvSpPr>
        <p:spPr>
          <a:xfrm>
            <a:off x="3267616" y="967585"/>
            <a:ext cx="792088" cy="792088"/>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547AAC9A-9246-1240-9814-C97A141D0437}"/>
              </a:ext>
            </a:extLst>
          </p:cNvPr>
          <p:cNvSpPr/>
          <p:nvPr/>
        </p:nvSpPr>
        <p:spPr>
          <a:xfrm>
            <a:off x="3314846" y="1150549"/>
            <a:ext cx="697627" cy="400110"/>
          </a:xfrm>
          <a:prstGeom prst="rect">
            <a:avLst/>
          </a:prstGeom>
        </p:spPr>
        <p:txBody>
          <a:bodyPr wrap="none">
            <a:spAutoFit/>
          </a:bodyPr>
          <a:lstStyle/>
          <a:p>
            <a:r>
              <a:rPr lang="es-CL" sz="2000" b="1" dirty="0">
                <a:solidFill>
                  <a:schemeClr val="bg1"/>
                </a:solidFill>
              </a:rPr>
              <a:t>27%</a:t>
            </a:r>
          </a:p>
        </p:txBody>
      </p:sp>
      <p:sp>
        <p:nvSpPr>
          <p:cNvPr id="12" name="Flecha abajo 11">
            <a:extLst>
              <a:ext uri="{FF2B5EF4-FFF2-40B4-BE49-F238E27FC236}">
                <a16:creationId xmlns:a16="http://schemas.microsoft.com/office/drawing/2014/main" id="{BED6CD2D-A0EA-9440-9346-9267BDF79F9C}"/>
              </a:ext>
            </a:extLst>
          </p:cNvPr>
          <p:cNvSpPr/>
          <p:nvPr/>
        </p:nvSpPr>
        <p:spPr>
          <a:xfrm>
            <a:off x="1793904" y="3134823"/>
            <a:ext cx="438409" cy="314067"/>
          </a:xfrm>
          <a:prstGeom prst="downArrow">
            <a:avLst>
              <a:gd name="adj1" fmla="val 50000"/>
              <a:gd name="adj2" fmla="val 58626"/>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5" name="Rectángulo redondeado 54">
            <a:extLst>
              <a:ext uri="{FF2B5EF4-FFF2-40B4-BE49-F238E27FC236}">
                <a16:creationId xmlns:a16="http://schemas.microsoft.com/office/drawing/2014/main" id="{AF51F1E2-D7E1-1147-A034-B7E7C2946E0A}"/>
              </a:ext>
            </a:extLst>
          </p:cNvPr>
          <p:cNvSpPr/>
          <p:nvPr/>
        </p:nvSpPr>
        <p:spPr>
          <a:xfrm>
            <a:off x="912561" y="4421328"/>
            <a:ext cx="1065144" cy="457411"/>
          </a:xfrm>
          <a:prstGeom prst="round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2" name="28 CuadroTexto">
            <a:extLst>
              <a:ext uri="{FF2B5EF4-FFF2-40B4-BE49-F238E27FC236}">
                <a16:creationId xmlns:a16="http://schemas.microsoft.com/office/drawing/2014/main" id="{B6C838D5-C301-754F-A5E0-9F92065D234F}"/>
              </a:ext>
            </a:extLst>
          </p:cNvPr>
          <p:cNvSpPr txBox="1"/>
          <p:nvPr/>
        </p:nvSpPr>
        <p:spPr>
          <a:xfrm>
            <a:off x="912560" y="4431531"/>
            <a:ext cx="1065144" cy="461665"/>
          </a:xfrm>
          <a:prstGeom prst="rect">
            <a:avLst/>
          </a:prstGeom>
          <a:noFill/>
        </p:spPr>
        <p:txBody>
          <a:bodyPr wrap="square" rtlCol="0">
            <a:spAutoFit/>
          </a:bodyPr>
          <a:lstStyle/>
          <a:p>
            <a:pPr algn="ctr"/>
            <a:r>
              <a:rPr lang="es-CL" sz="2400" b="1" dirty="0">
                <a:solidFill>
                  <a:schemeClr val="bg1"/>
                </a:solidFill>
                <a:latin typeface="Arial" panose="020B0604020202020204" pitchFamily="34" charset="0"/>
                <a:cs typeface="Arial" panose="020B0604020202020204" pitchFamily="34" charset="0"/>
              </a:rPr>
              <a:t>96%</a:t>
            </a:r>
          </a:p>
        </p:txBody>
      </p:sp>
      <p:cxnSp>
        <p:nvCxnSpPr>
          <p:cNvPr id="73" name="Conector recto 72">
            <a:extLst>
              <a:ext uri="{FF2B5EF4-FFF2-40B4-BE49-F238E27FC236}">
                <a16:creationId xmlns:a16="http://schemas.microsoft.com/office/drawing/2014/main" id="{58D012C0-D382-CC4C-AE7F-EC67C4212E83}"/>
              </a:ext>
            </a:extLst>
          </p:cNvPr>
          <p:cNvCxnSpPr>
            <a:cxnSpLocks/>
          </p:cNvCxnSpPr>
          <p:nvPr/>
        </p:nvCxnSpPr>
        <p:spPr>
          <a:xfrm flipH="1">
            <a:off x="903950" y="4232775"/>
            <a:ext cx="2211894" cy="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75" name="Rectángulo 74">
            <a:extLst>
              <a:ext uri="{FF2B5EF4-FFF2-40B4-BE49-F238E27FC236}">
                <a16:creationId xmlns:a16="http://schemas.microsoft.com/office/drawing/2014/main" id="{A2045B39-22D5-574B-8EC8-059A3F5BA493}"/>
              </a:ext>
            </a:extLst>
          </p:cNvPr>
          <p:cNvSpPr/>
          <p:nvPr/>
        </p:nvSpPr>
        <p:spPr>
          <a:xfrm>
            <a:off x="869622" y="4871474"/>
            <a:ext cx="1138234" cy="261610"/>
          </a:xfrm>
          <a:prstGeom prst="rect">
            <a:avLst/>
          </a:prstGeom>
        </p:spPr>
        <p:txBody>
          <a:bodyPr wrap="square">
            <a:spAutoFit/>
          </a:bodyPr>
          <a:lstStyle/>
          <a:p>
            <a:pPr algn="ctr"/>
            <a:r>
              <a:rPr lang="es-CL" sz="1100" dirty="0">
                <a:solidFill>
                  <a:prstClr val="black"/>
                </a:solidFill>
              </a:rPr>
              <a:t>Dependientes</a:t>
            </a:r>
            <a:endParaRPr lang="es-CL" sz="1100" dirty="0"/>
          </a:p>
        </p:txBody>
      </p:sp>
      <p:sp>
        <p:nvSpPr>
          <p:cNvPr id="77" name="28 CuadroTexto">
            <a:extLst>
              <a:ext uri="{FF2B5EF4-FFF2-40B4-BE49-F238E27FC236}">
                <a16:creationId xmlns:a16="http://schemas.microsoft.com/office/drawing/2014/main" id="{FDA12D6A-2410-3347-B711-CA4D7218927F}"/>
              </a:ext>
            </a:extLst>
          </p:cNvPr>
          <p:cNvSpPr txBox="1"/>
          <p:nvPr/>
        </p:nvSpPr>
        <p:spPr>
          <a:xfrm>
            <a:off x="2050700" y="4431531"/>
            <a:ext cx="1065144" cy="461665"/>
          </a:xfrm>
          <a:prstGeom prst="rect">
            <a:avLst/>
          </a:prstGeom>
          <a:noFill/>
        </p:spPr>
        <p:txBody>
          <a:bodyPr wrap="square" rtlCol="0">
            <a:spAutoFit/>
          </a:bodyPr>
          <a:lstStyle/>
          <a:p>
            <a:pPr algn="ctr"/>
            <a:r>
              <a:rPr lang="es-CL" sz="2400" b="1" dirty="0">
                <a:solidFill>
                  <a:schemeClr val="bg1"/>
                </a:solidFill>
                <a:latin typeface="Arial" panose="020B0604020202020204" pitchFamily="34" charset="0"/>
                <a:cs typeface="Arial" panose="020B0604020202020204" pitchFamily="34" charset="0"/>
              </a:rPr>
              <a:t>4%</a:t>
            </a:r>
          </a:p>
        </p:txBody>
      </p:sp>
      <p:sp>
        <p:nvSpPr>
          <p:cNvPr id="78" name="Rectángulo 77">
            <a:extLst>
              <a:ext uri="{FF2B5EF4-FFF2-40B4-BE49-F238E27FC236}">
                <a16:creationId xmlns:a16="http://schemas.microsoft.com/office/drawing/2014/main" id="{F15FFE4D-3C1D-9346-8145-FB00538B3D4F}"/>
              </a:ext>
            </a:extLst>
          </p:cNvPr>
          <p:cNvSpPr/>
          <p:nvPr/>
        </p:nvSpPr>
        <p:spPr>
          <a:xfrm>
            <a:off x="2004035" y="4877651"/>
            <a:ext cx="1143241" cy="261610"/>
          </a:xfrm>
          <a:prstGeom prst="rect">
            <a:avLst/>
          </a:prstGeom>
        </p:spPr>
        <p:txBody>
          <a:bodyPr wrap="square">
            <a:spAutoFit/>
          </a:bodyPr>
          <a:lstStyle/>
          <a:p>
            <a:pPr algn="ctr"/>
            <a:r>
              <a:rPr lang="es-CL" sz="1100" dirty="0">
                <a:solidFill>
                  <a:prstClr val="black"/>
                </a:solidFill>
              </a:rPr>
              <a:t>Independientes</a:t>
            </a:r>
            <a:endParaRPr lang="es-CL" sz="1100" dirty="0"/>
          </a:p>
        </p:txBody>
      </p:sp>
      <p:sp>
        <p:nvSpPr>
          <p:cNvPr id="80" name="Rectángulo redondeado 79">
            <a:extLst>
              <a:ext uri="{FF2B5EF4-FFF2-40B4-BE49-F238E27FC236}">
                <a16:creationId xmlns:a16="http://schemas.microsoft.com/office/drawing/2014/main" id="{52E5E341-E9E4-624B-B6AD-876E907FB920}"/>
              </a:ext>
            </a:extLst>
          </p:cNvPr>
          <p:cNvSpPr/>
          <p:nvPr/>
        </p:nvSpPr>
        <p:spPr>
          <a:xfrm>
            <a:off x="903949" y="5656202"/>
            <a:ext cx="2217823" cy="487588"/>
          </a:xfrm>
          <a:prstGeom prst="round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E98FFA03-6F53-F844-8D03-E35BA628E653}"/>
              </a:ext>
            </a:extLst>
          </p:cNvPr>
          <p:cNvSpPr/>
          <p:nvPr/>
        </p:nvSpPr>
        <p:spPr>
          <a:xfrm>
            <a:off x="903949" y="5750444"/>
            <a:ext cx="2211895" cy="400110"/>
          </a:xfrm>
          <a:prstGeom prst="rect">
            <a:avLst/>
          </a:prstGeom>
        </p:spPr>
        <p:txBody>
          <a:bodyPr wrap="square">
            <a:spAutoFit/>
          </a:bodyPr>
          <a:lstStyle/>
          <a:p>
            <a:pPr algn="ctr">
              <a:spcAft>
                <a:spcPts val="600"/>
              </a:spcAft>
            </a:pPr>
            <a:r>
              <a:rPr lang="es-CL" sz="2000" b="1" dirty="0">
                <a:solidFill>
                  <a:schemeClr val="bg1"/>
                </a:solidFill>
              </a:rPr>
              <a:t>$1.526.612</a:t>
            </a:r>
          </a:p>
        </p:txBody>
      </p:sp>
      <p:sp>
        <p:nvSpPr>
          <p:cNvPr id="15" name="Rectángulo 14">
            <a:extLst>
              <a:ext uri="{FF2B5EF4-FFF2-40B4-BE49-F238E27FC236}">
                <a16:creationId xmlns:a16="http://schemas.microsoft.com/office/drawing/2014/main" id="{281CB07A-756E-4F45-970B-4BAA47ABF9CB}"/>
              </a:ext>
            </a:extLst>
          </p:cNvPr>
          <p:cNvSpPr/>
          <p:nvPr/>
        </p:nvSpPr>
        <p:spPr>
          <a:xfrm>
            <a:off x="903949" y="5410538"/>
            <a:ext cx="2211896" cy="261610"/>
          </a:xfrm>
          <a:prstGeom prst="rect">
            <a:avLst/>
          </a:prstGeom>
        </p:spPr>
        <p:txBody>
          <a:bodyPr wrap="square">
            <a:spAutoFit/>
          </a:bodyPr>
          <a:lstStyle/>
          <a:p>
            <a:pPr algn="ctr"/>
            <a:r>
              <a:rPr lang="es-CL" sz="1100" dirty="0">
                <a:solidFill>
                  <a:prstClr val="black"/>
                </a:solidFill>
              </a:rPr>
              <a:t>Renta promedio de cotizantes: </a:t>
            </a:r>
            <a:endParaRPr lang="es-CL" sz="1100" dirty="0"/>
          </a:p>
        </p:txBody>
      </p:sp>
      <p:sp>
        <p:nvSpPr>
          <p:cNvPr id="81" name="Flecha abajo 80">
            <a:extLst>
              <a:ext uri="{FF2B5EF4-FFF2-40B4-BE49-F238E27FC236}">
                <a16:creationId xmlns:a16="http://schemas.microsoft.com/office/drawing/2014/main" id="{DBD0B1EE-C5B4-D247-BD35-DDEFE8552AA5}"/>
              </a:ext>
            </a:extLst>
          </p:cNvPr>
          <p:cNvSpPr/>
          <p:nvPr/>
        </p:nvSpPr>
        <p:spPr>
          <a:xfrm>
            <a:off x="1796060" y="4236072"/>
            <a:ext cx="438409" cy="314067"/>
          </a:xfrm>
          <a:prstGeom prst="downArrow">
            <a:avLst>
              <a:gd name="adj1" fmla="val 50000"/>
              <a:gd name="adj2" fmla="val 58626"/>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83" name="Conector recto 82">
            <a:extLst>
              <a:ext uri="{FF2B5EF4-FFF2-40B4-BE49-F238E27FC236}">
                <a16:creationId xmlns:a16="http://schemas.microsoft.com/office/drawing/2014/main" id="{7B925225-50DC-0A4E-BC7D-5DB6AD718D30}"/>
              </a:ext>
            </a:extLst>
          </p:cNvPr>
          <p:cNvCxnSpPr>
            <a:cxnSpLocks/>
          </p:cNvCxnSpPr>
          <p:nvPr/>
        </p:nvCxnSpPr>
        <p:spPr>
          <a:xfrm flipH="1">
            <a:off x="903950" y="5164034"/>
            <a:ext cx="2226433" cy="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84" name="Flecha abajo 83">
            <a:extLst>
              <a:ext uri="{FF2B5EF4-FFF2-40B4-BE49-F238E27FC236}">
                <a16:creationId xmlns:a16="http://schemas.microsoft.com/office/drawing/2014/main" id="{1A3636C5-43F9-A248-8FC0-37CF3E8E5AED}"/>
              </a:ext>
            </a:extLst>
          </p:cNvPr>
          <p:cNvSpPr/>
          <p:nvPr/>
        </p:nvSpPr>
        <p:spPr>
          <a:xfrm>
            <a:off x="1793904" y="5167331"/>
            <a:ext cx="438409" cy="314067"/>
          </a:xfrm>
          <a:prstGeom prst="downArrow">
            <a:avLst>
              <a:gd name="adj1" fmla="val 50000"/>
              <a:gd name="adj2" fmla="val 58626"/>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87" name="Imagen 4">
            <a:extLst>
              <a:ext uri="{FF2B5EF4-FFF2-40B4-BE49-F238E27FC236}">
                <a16:creationId xmlns:a16="http://schemas.microsoft.com/office/drawing/2014/main" id="{17D24997-F50C-104D-953E-0AF49801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4872" y="5572272"/>
            <a:ext cx="644808" cy="6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ángulo redondeado 87">
            <a:extLst>
              <a:ext uri="{FF2B5EF4-FFF2-40B4-BE49-F238E27FC236}">
                <a16:creationId xmlns:a16="http://schemas.microsoft.com/office/drawing/2014/main" id="{23A024D3-FCAC-3C4A-ABCA-2FEED8777487}"/>
              </a:ext>
            </a:extLst>
          </p:cNvPr>
          <p:cNvSpPr/>
          <p:nvPr/>
        </p:nvSpPr>
        <p:spPr>
          <a:xfrm>
            <a:off x="6790933" y="4415274"/>
            <a:ext cx="1079589" cy="457411"/>
          </a:xfrm>
          <a:prstGeom prst="roundRect">
            <a:avLst/>
          </a:prstGeom>
          <a:solidFill>
            <a:srgbClr val="0055D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9" name="Redondear rectángulo de esquina del mismo lado 88">
            <a:extLst>
              <a:ext uri="{FF2B5EF4-FFF2-40B4-BE49-F238E27FC236}">
                <a16:creationId xmlns:a16="http://schemas.microsoft.com/office/drawing/2014/main" id="{76C6A4FA-7D01-924C-B80D-0AFB4693BC94}"/>
              </a:ext>
            </a:extLst>
          </p:cNvPr>
          <p:cNvSpPr/>
          <p:nvPr/>
        </p:nvSpPr>
        <p:spPr>
          <a:xfrm rot="5400000">
            <a:off x="6920583" y="184225"/>
            <a:ext cx="576039" cy="2320650"/>
          </a:xfrm>
          <a:prstGeom prst="round2SameRect">
            <a:avLst>
              <a:gd name="adj1" fmla="val 50000"/>
              <a:gd name="adj2" fmla="val 0"/>
            </a:avLst>
          </a:prstGeom>
          <a:solidFill>
            <a:schemeClr val="bg1"/>
          </a:solidFill>
          <a:ln>
            <a:solidFill>
              <a:srgbClr val="1419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0" name="Rectángulo 89">
            <a:extLst>
              <a:ext uri="{FF2B5EF4-FFF2-40B4-BE49-F238E27FC236}">
                <a16:creationId xmlns:a16="http://schemas.microsoft.com/office/drawing/2014/main" id="{298871D3-5969-A444-8E67-03B64BC8C7BF}"/>
              </a:ext>
            </a:extLst>
          </p:cNvPr>
          <p:cNvSpPr/>
          <p:nvPr/>
        </p:nvSpPr>
        <p:spPr>
          <a:xfrm>
            <a:off x="6683427" y="1160146"/>
            <a:ext cx="2377475" cy="400110"/>
          </a:xfrm>
          <a:prstGeom prst="rect">
            <a:avLst/>
          </a:prstGeom>
        </p:spPr>
        <p:txBody>
          <a:bodyPr wrap="square">
            <a:spAutoFit/>
          </a:bodyPr>
          <a:lstStyle/>
          <a:p>
            <a:r>
              <a:rPr lang="es-CL" sz="2000" b="1" dirty="0">
                <a:solidFill>
                  <a:prstClr val="black"/>
                </a:solidFill>
              </a:rPr>
              <a:t>4.607.574</a:t>
            </a:r>
          </a:p>
        </p:txBody>
      </p:sp>
      <p:sp>
        <p:nvSpPr>
          <p:cNvPr id="91" name="Redondear rectángulo de esquina del mismo lado 90">
            <a:extLst>
              <a:ext uri="{FF2B5EF4-FFF2-40B4-BE49-F238E27FC236}">
                <a16:creationId xmlns:a16="http://schemas.microsoft.com/office/drawing/2014/main" id="{280DD2AB-048A-8942-A80C-5A758AA5AA4F}"/>
              </a:ext>
            </a:extLst>
          </p:cNvPr>
          <p:cNvSpPr/>
          <p:nvPr/>
        </p:nvSpPr>
        <p:spPr>
          <a:xfrm rot="5400000">
            <a:off x="5312003" y="352977"/>
            <a:ext cx="825366" cy="1969094"/>
          </a:xfrm>
          <a:prstGeom prst="round2SameRect">
            <a:avLst>
              <a:gd name="adj1" fmla="val 28636"/>
              <a:gd name="adj2" fmla="val 0"/>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2" name="45 Rectángulo">
            <a:extLst>
              <a:ext uri="{FF2B5EF4-FFF2-40B4-BE49-F238E27FC236}">
                <a16:creationId xmlns:a16="http://schemas.microsoft.com/office/drawing/2014/main" id="{7A83EF0D-F93A-634A-89DC-B3F910013F3C}"/>
              </a:ext>
            </a:extLst>
          </p:cNvPr>
          <p:cNvSpPr/>
          <p:nvPr/>
        </p:nvSpPr>
        <p:spPr>
          <a:xfrm>
            <a:off x="4740139" y="1068411"/>
            <a:ext cx="1983105" cy="6817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432582" bIns="0" numCol="1" spcCol="1270" anchor="t" anchorCtr="0">
            <a:noAutofit/>
          </a:bodyPr>
          <a:lstStyle/>
          <a:p>
            <a:pPr algn="r" defTabSz="1333500">
              <a:lnSpc>
                <a:spcPct val="90000"/>
              </a:lnSpc>
              <a:spcAft>
                <a:spcPct val="35000"/>
              </a:spcAft>
            </a:pPr>
            <a:r>
              <a:rPr lang="es-CL" sz="2100" b="1" dirty="0">
                <a:solidFill>
                  <a:schemeClr val="bg1"/>
                </a:solidFill>
                <a:latin typeface="Arial" panose="020B0604020202020204" pitchFamily="34" charset="0"/>
                <a:cs typeface="Arial" panose="020B0604020202020204" pitchFamily="34" charset="0"/>
              </a:rPr>
              <a:t>Cotizantes FONASA</a:t>
            </a:r>
          </a:p>
        </p:txBody>
      </p:sp>
      <p:pic>
        <p:nvPicPr>
          <p:cNvPr id="93" name="Imagen 92">
            <a:extLst>
              <a:ext uri="{FF2B5EF4-FFF2-40B4-BE49-F238E27FC236}">
                <a16:creationId xmlns:a16="http://schemas.microsoft.com/office/drawing/2014/main" id="{73E768F7-1D15-2F40-B0EB-34DFFA088066}"/>
              </a:ext>
            </a:extLst>
          </p:cNvPr>
          <p:cNvPicPr>
            <a:picLocks noChangeAspect="1"/>
          </p:cNvPicPr>
          <p:nvPr/>
        </p:nvPicPr>
        <p:blipFill>
          <a:blip r:embed="rId3"/>
          <a:stretch>
            <a:fillRect/>
          </a:stretch>
        </p:blipFill>
        <p:spPr>
          <a:xfrm>
            <a:off x="6916058" y="1747863"/>
            <a:ext cx="834512" cy="939219"/>
          </a:xfrm>
          <a:prstGeom prst="rect">
            <a:avLst/>
          </a:prstGeom>
        </p:spPr>
      </p:pic>
      <p:pic>
        <p:nvPicPr>
          <p:cNvPr id="94" name="Imagen 93">
            <a:extLst>
              <a:ext uri="{FF2B5EF4-FFF2-40B4-BE49-F238E27FC236}">
                <a16:creationId xmlns:a16="http://schemas.microsoft.com/office/drawing/2014/main" id="{6ED05153-A530-D448-8A99-1C1475E4609B}"/>
              </a:ext>
            </a:extLst>
          </p:cNvPr>
          <p:cNvPicPr>
            <a:picLocks noChangeAspect="1"/>
          </p:cNvPicPr>
          <p:nvPr/>
        </p:nvPicPr>
        <p:blipFill>
          <a:blip r:embed="rId4"/>
          <a:stretch>
            <a:fillRect/>
          </a:stretch>
        </p:blipFill>
        <p:spPr>
          <a:xfrm>
            <a:off x="5800225" y="1879654"/>
            <a:ext cx="696457" cy="801582"/>
          </a:xfrm>
          <a:prstGeom prst="rect">
            <a:avLst/>
          </a:prstGeom>
        </p:spPr>
      </p:pic>
      <p:sp>
        <p:nvSpPr>
          <p:cNvPr id="95" name="Rectángulo redondeado 94">
            <a:extLst>
              <a:ext uri="{FF2B5EF4-FFF2-40B4-BE49-F238E27FC236}">
                <a16:creationId xmlns:a16="http://schemas.microsoft.com/office/drawing/2014/main" id="{42C76F68-581E-EE41-B0FA-BDC0E8430AEE}"/>
              </a:ext>
            </a:extLst>
          </p:cNvPr>
          <p:cNvSpPr/>
          <p:nvPr/>
        </p:nvSpPr>
        <p:spPr>
          <a:xfrm>
            <a:off x="5656140" y="2629232"/>
            <a:ext cx="984625" cy="457411"/>
          </a:xfrm>
          <a:prstGeom prst="round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6" name="Rectángulo redondeado 95">
            <a:extLst>
              <a:ext uri="{FF2B5EF4-FFF2-40B4-BE49-F238E27FC236}">
                <a16:creationId xmlns:a16="http://schemas.microsoft.com/office/drawing/2014/main" id="{8061F81C-A8A6-4A44-ACE5-381C97277ABC}"/>
              </a:ext>
            </a:extLst>
          </p:cNvPr>
          <p:cNvSpPr/>
          <p:nvPr/>
        </p:nvSpPr>
        <p:spPr>
          <a:xfrm>
            <a:off x="6871875" y="2627639"/>
            <a:ext cx="984625" cy="457411"/>
          </a:xfrm>
          <a:prstGeom prst="round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7" name="29 CuadroTexto">
            <a:extLst>
              <a:ext uri="{FF2B5EF4-FFF2-40B4-BE49-F238E27FC236}">
                <a16:creationId xmlns:a16="http://schemas.microsoft.com/office/drawing/2014/main" id="{146A8C86-8C5C-5045-A44C-7F00CCA90E05}"/>
              </a:ext>
            </a:extLst>
          </p:cNvPr>
          <p:cNvSpPr txBox="1"/>
          <p:nvPr/>
        </p:nvSpPr>
        <p:spPr>
          <a:xfrm>
            <a:off x="6871875" y="2632289"/>
            <a:ext cx="984625" cy="461665"/>
          </a:xfrm>
          <a:prstGeom prst="rect">
            <a:avLst/>
          </a:prstGeom>
          <a:solidFill>
            <a:srgbClr val="0055D4"/>
          </a:solidFill>
        </p:spPr>
        <p:txBody>
          <a:bodyPr wrap="square" rtlCol="0">
            <a:spAutoFit/>
          </a:bodyPr>
          <a:lstStyle/>
          <a:p>
            <a:pPr algn="ctr"/>
            <a:r>
              <a:rPr lang="es-CL" sz="2400" b="1" dirty="0">
                <a:solidFill>
                  <a:schemeClr val="bg1"/>
                </a:solidFill>
                <a:latin typeface="Arial" panose="020B0604020202020204" pitchFamily="34" charset="0"/>
                <a:cs typeface="Arial" panose="020B0604020202020204" pitchFamily="34" charset="0"/>
              </a:rPr>
              <a:t>55%</a:t>
            </a:r>
          </a:p>
        </p:txBody>
      </p:sp>
      <p:sp>
        <p:nvSpPr>
          <p:cNvPr id="98" name="28 CuadroTexto">
            <a:extLst>
              <a:ext uri="{FF2B5EF4-FFF2-40B4-BE49-F238E27FC236}">
                <a16:creationId xmlns:a16="http://schemas.microsoft.com/office/drawing/2014/main" id="{E578B6E2-6A27-A84C-861B-9F58680EDBAF}"/>
              </a:ext>
            </a:extLst>
          </p:cNvPr>
          <p:cNvSpPr txBox="1"/>
          <p:nvPr/>
        </p:nvSpPr>
        <p:spPr>
          <a:xfrm>
            <a:off x="5656140" y="2627025"/>
            <a:ext cx="984625" cy="461665"/>
          </a:xfrm>
          <a:prstGeom prst="rect">
            <a:avLst/>
          </a:prstGeom>
          <a:solidFill>
            <a:srgbClr val="0055D4"/>
          </a:solidFill>
        </p:spPr>
        <p:txBody>
          <a:bodyPr wrap="square" rtlCol="0">
            <a:spAutoFit/>
          </a:bodyPr>
          <a:lstStyle/>
          <a:p>
            <a:pPr algn="ctr"/>
            <a:r>
              <a:rPr lang="es-CL" sz="2400" b="1" dirty="0">
                <a:solidFill>
                  <a:schemeClr val="bg1"/>
                </a:solidFill>
                <a:latin typeface="Arial" panose="020B0604020202020204" pitchFamily="34" charset="0"/>
                <a:cs typeface="Arial" panose="020B0604020202020204" pitchFamily="34" charset="0"/>
              </a:rPr>
              <a:t>44%</a:t>
            </a:r>
          </a:p>
        </p:txBody>
      </p:sp>
      <p:sp>
        <p:nvSpPr>
          <p:cNvPr id="99" name="Rectángulo redondeado 98">
            <a:extLst>
              <a:ext uri="{FF2B5EF4-FFF2-40B4-BE49-F238E27FC236}">
                <a16:creationId xmlns:a16="http://schemas.microsoft.com/office/drawing/2014/main" id="{B6586FB2-668F-8447-ABA1-6638250A937B}"/>
              </a:ext>
            </a:extLst>
          </p:cNvPr>
          <p:cNvSpPr/>
          <p:nvPr/>
        </p:nvSpPr>
        <p:spPr>
          <a:xfrm>
            <a:off x="5652699" y="3347638"/>
            <a:ext cx="2203284" cy="487588"/>
          </a:xfrm>
          <a:prstGeom prst="roundRect">
            <a:avLst/>
          </a:prstGeom>
          <a:solidFill>
            <a:srgbClr val="0055D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0" name="29 CuadroTexto">
            <a:extLst>
              <a:ext uri="{FF2B5EF4-FFF2-40B4-BE49-F238E27FC236}">
                <a16:creationId xmlns:a16="http://schemas.microsoft.com/office/drawing/2014/main" id="{D920D4EF-5A6A-5146-97BA-48C12A449166}"/>
              </a:ext>
            </a:extLst>
          </p:cNvPr>
          <p:cNvSpPr txBox="1"/>
          <p:nvPr/>
        </p:nvSpPr>
        <p:spPr>
          <a:xfrm>
            <a:off x="6412375" y="3387856"/>
            <a:ext cx="1642610" cy="461665"/>
          </a:xfrm>
          <a:prstGeom prst="rect">
            <a:avLst/>
          </a:prstGeom>
          <a:noFill/>
        </p:spPr>
        <p:txBody>
          <a:bodyPr wrap="square" rtlCol="0">
            <a:spAutoFit/>
          </a:bodyPr>
          <a:lstStyle/>
          <a:p>
            <a:pPr algn="ctr"/>
            <a:r>
              <a:rPr lang="es-CL" sz="2400" b="1" dirty="0">
                <a:solidFill>
                  <a:schemeClr val="bg1"/>
                </a:solidFill>
                <a:latin typeface="Arial" panose="020B0604020202020204" pitchFamily="34" charset="0"/>
                <a:cs typeface="Arial" panose="020B0604020202020204" pitchFamily="34" charset="0"/>
              </a:rPr>
              <a:t>40 </a:t>
            </a:r>
            <a:r>
              <a:rPr lang="es-CL" sz="1600" b="1" dirty="0">
                <a:solidFill>
                  <a:schemeClr val="bg1"/>
                </a:solidFill>
                <a:latin typeface="Arial" panose="020B0604020202020204" pitchFamily="34" charset="0"/>
                <a:cs typeface="Arial" panose="020B0604020202020204" pitchFamily="34" charset="0"/>
              </a:rPr>
              <a:t>años</a:t>
            </a:r>
          </a:p>
        </p:txBody>
      </p:sp>
      <p:sp>
        <p:nvSpPr>
          <p:cNvPr id="101" name="Rectángulo 100">
            <a:extLst>
              <a:ext uri="{FF2B5EF4-FFF2-40B4-BE49-F238E27FC236}">
                <a16:creationId xmlns:a16="http://schemas.microsoft.com/office/drawing/2014/main" id="{8A3DC0A6-FB81-E640-B900-5FDEA8C3725D}"/>
              </a:ext>
            </a:extLst>
          </p:cNvPr>
          <p:cNvSpPr/>
          <p:nvPr/>
        </p:nvSpPr>
        <p:spPr>
          <a:xfrm>
            <a:off x="5520565" y="3371282"/>
            <a:ext cx="1055257" cy="461665"/>
          </a:xfrm>
          <a:prstGeom prst="rect">
            <a:avLst/>
          </a:prstGeom>
        </p:spPr>
        <p:txBody>
          <a:bodyPr wrap="square">
            <a:spAutoFit/>
          </a:bodyPr>
          <a:lstStyle/>
          <a:p>
            <a:pPr algn="r"/>
            <a:r>
              <a:rPr lang="es-CL" sz="1200" dirty="0">
                <a:solidFill>
                  <a:schemeClr val="bg1"/>
                </a:solidFill>
              </a:rPr>
              <a:t>Edad promedio</a:t>
            </a:r>
          </a:p>
        </p:txBody>
      </p:sp>
      <p:sp>
        <p:nvSpPr>
          <p:cNvPr id="102" name="Rectángulo 101">
            <a:extLst>
              <a:ext uri="{FF2B5EF4-FFF2-40B4-BE49-F238E27FC236}">
                <a16:creationId xmlns:a16="http://schemas.microsoft.com/office/drawing/2014/main" id="{D81FEA06-3AFA-784E-BC61-AB46A3E1CB49}"/>
              </a:ext>
            </a:extLst>
          </p:cNvPr>
          <p:cNvSpPr/>
          <p:nvPr/>
        </p:nvSpPr>
        <p:spPr>
          <a:xfrm>
            <a:off x="5683012" y="3806983"/>
            <a:ext cx="2129967" cy="430887"/>
          </a:xfrm>
          <a:prstGeom prst="rect">
            <a:avLst/>
          </a:prstGeom>
        </p:spPr>
        <p:txBody>
          <a:bodyPr wrap="square">
            <a:spAutoFit/>
          </a:bodyPr>
          <a:lstStyle/>
          <a:p>
            <a:pPr algn="ctr"/>
            <a:r>
              <a:rPr lang="es-CL" sz="1100" dirty="0">
                <a:solidFill>
                  <a:prstClr val="black"/>
                </a:solidFill>
              </a:rPr>
              <a:t>Principal participación en tramo 25-54 años</a:t>
            </a:r>
            <a:endParaRPr lang="es-CL" sz="1100" dirty="0"/>
          </a:p>
        </p:txBody>
      </p:sp>
      <p:cxnSp>
        <p:nvCxnSpPr>
          <p:cNvPr id="103" name="Conector recto 102">
            <a:extLst>
              <a:ext uri="{FF2B5EF4-FFF2-40B4-BE49-F238E27FC236}">
                <a16:creationId xmlns:a16="http://schemas.microsoft.com/office/drawing/2014/main" id="{64A8731E-18D2-8840-AD6F-FBE7C239BA63}"/>
              </a:ext>
            </a:extLst>
          </p:cNvPr>
          <p:cNvCxnSpPr>
            <a:cxnSpLocks/>
          </p:cNvCxnSpPr>
          <p:nvPr/>
        </p:nvCxnSpPr>
        <p:spPr>
          <a:xfrm flipH="1">
            <a:off x="5652699" y="3120489"/>
            <a:ext cx="2203284" cy="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04" name="Elipse 103">
            <a:extLst>
              <a:ext uri="{FF2B5EF4-FFF2-40B4-BE49-F238E27FC236}">
                <a16:creationId xmlns:a16="http://schemas.microsoft.com/office/drawing/2014/main" id="{56EF02B7-C398-D54B-831B-61D2F2D1E867}"/>
              </a:ext>
            </a:extLst>
          </p:cNvPr>
          <p:cNvSpPr/>
          <p:nvPr/>
        </p:nvSpPr>
        <p:spPr>
          <a:xfrm>
            <a:off x="8007755" y="961531"/>
            <a:ext cx="792088" cy="792088"/>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5" name="Rectángulo 104">
            <a:extLst>
              <a:ext uri="{FF2B5EF4-FFF2-40B4-BE49-F238E27FC236}">
                <a16:creationId xmlns:a16="http://schemas.microsoft.com/office/drawing/2014/main" id="{2748C26F-F7A1-3947-8177-8D586B6BB349}"/>
              </a:ext>
            </a:extLst>
          </p:cNvPr>
          <p:cNvSpPr/>
          <p:nvPr/>
        </p:nvSpPr>
        <p:spPr>
          <a:xfrm>
            <a:off x="8054985" y="1144495"/>
            <a:ext cx="697627" cy="400110"/>
          </a:xfrm>
          <a:prstGeom prst="rect">
            <a:avLst/>
          </a:prstGeom>
        </p:spPr>
        <p:txBody>
          <a:bodyPr wrap="none">
            <a:spAutoFit/>
          </a:bodyPr>
          <a:lstStyle/>
          <a:p>
            <a:r>
              <a:rPr lang="es-CL" sz="2000" b="1" dirty="0">
                <a:solidFill>
                  <a:schemeClr val="bg1"/>
                </a:solidFill>
              </a:rPr>
              <a:t>73%</a:t>
            </a:r>
          </a:p>
        </p:txBody>
      </p:sp>
      <p:sp>
        <p:nvSpPr>
          <p:cNvPr id="106" name="Flecha abajo 105">
            <a:extLst>
              <a:ext uri="{FF2B5EF4-FFF2-40B4-BE49-F238E27FC236}">
                <a16:creationId xmlns:a16="http://schemas.microsoft.com/office/drawing/2014/main" id="{7EED214C-5163-AC43-B86E-A0CEF4E08329}"/>
              </a:ext>
            </a:extLst>
          </p:cNvPr>
          <p:cNvSpPr/>
          <p:nvPr/>
        </p:nvSpPr>
        <p:spPr>
          <a:xfrm>
            <a:off x="6534043" y="3128769"/>
            <a:ext cx="438409" cy="314067"/>
          </a:xfrm>
          <a:prstGeom prst="downArrow">
            <a:avLst>
              <a:gd name="adj1" fmla="val 50000"/>
              <a:gd name="adj2" fmla="val 58626"/>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7" name="Rectángulo redondeado 106">
            <a:extLst>
              <a:ext uri="{FF2B5EF4-FFF2-40B4-BE49-F238E27FC236}">
                <a16:creationId xmlns:a16="http://schemas.microsoft.com/office/drawing/2014/main" id="{A46A75D9-4B3F-B643-996C-11819F038A78}"/>
              </a:ext>
            </a:extLst>
          </p:cNvPr>
          <p:cNvSpPr/>
          <p:nvPr/>
        </p:nvSpPr>
        <p:spPr>
          <a:xfrm>
            <a:off x="5652700" y="4415274"/>
            <a:ext cx="1065144" cy="457411"/>
          </a:xfrm>
          <a:prstGeom prst="roundRect">
            <a:avLst/>
          </a:prstGeom>
          <a:solidFill>
            <a:srgbClr val="0055D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8" name="28 CuadroTexto">
            <a:extLst>
              <a:ext uri="{FF2B5EF4-FFF2-40B4-BE49-F238E27FC236}">
                <a16:creationId xmlns:a16="http://schemas.microsoft.com/office/drawing/2014/main" id="{8947628D-8065-5F4C-801E-0222B7D98245}"/>
              </a:ext>
            </a:extLst>
          </p:cNvPr>
          <p:cNvSpPr txBox="1"/>
          <p:nvPr/>
        </p:nvSpPr>
        <p:spPr>
          <a:xfrm>
            <a:off x="5652699" y="4425477"/>
            <a:ext cx="1074582" cy="461665"/>
          </a:xfrm>
          <a:prstGeom prst="rect">
            <a:avLst/>
          </a:prstGeom>
          <a:noFill/>
        </p:spPr>
        <p:txBody>
          <a:bodyPr wrap="square" rtlCol="0">
            <a:spAutoFit/>
          </a:bodyPr>
          <a:lstStyle/>
          <a:p>
            <a:pPr algn="ctr"/>
            <a:r>
              <a:rPr lang="es-CL" sz="2400" b="1" dirty="0">
                <a:solidFill>
                  <a:schemeClr val="bg1"/>
                </a:solidFill>
                <a:latin typeface="Arial" panose="020B0604020202020204" pitchFamily="34" charset="0"/>
                <a:cs typeface="Arial" panose="020B0604020202020204" pitchFamily="34" charset="0"/>
              </a:rPr>
              <a:t>84%</a:t>
            </a:r>
          </a:p>
        </p:txBody>
      </p:sp>
      <p:cxnSp>
        <p:nvCxnSpPr>
          <p:cNvPr id="109" name="Conector recto 108">
            <a:extLst>
              <a:ext uri="{FF2B5EF4-FFF2-40B4-BE49-F238E27FC236}">
                <a16:creationId xmlns:a16="http://schemas.microsoft.com/office/drawing/2014/main" id="{093CA324-5B55-5F46-9856-0E05613EE87F}"/>
              </a:ext>
            </a:extLst>
          </p:cNvPr>
          <p:cNvCxnSpPr>
            <a:cxnSpLocks/>
          </p:cNvCxnSpPr>
          <p:nvPr/>
        </p:nvCxnSpPr>
        <p:spPr>
          <a:xfrm flipH="1">
            <a:off x="5644089" y="4226721"/>
            <a:ext cx="2211894" cy="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10" name="Rectángulo 109">
            <a:extLst>
              <a:ext uri="{FF2B5EF4-FFF2-40B4-BE49-F238E27FC236}">
                <a16:creationId xmlns:a16="http://schemas.microsoft.com/office/drawing/2014/main" id="{CC6AB8C8-0886-9C46-AFFA-7FE9D084740D}"/>
              </a:ext>
            </a:extLst>
          </p:cNvPr>
          <p:cNvSpPr/>
          <p:nvPr/>
        </p:nvSpPr>
        <p:spPr>
          <a:xfrm>
            <a:off x="5609761" y="4865420"/>
            <a:ext cx="1138234" cy="261610"/>
          </a:xfrm>
          <a:prstGeom prst="rect">
            <a:avLst/>
          </a:prstGeom>
        </p:spPr>
        <p:txBody>
          <a:bodyPr wrap="square">
            <a:spAutoFit/>
          </a:bodyPr>
          <a:lstStyle/>
          <a:p>
            <a:pPr algn="ctr"/>
            <a:r>
              <a:rPr lang="es-CL" sz="1100" dirty="0">
                <a:solidFill>
                  <a:prstClr val="black"/>
                </a:solidFill>
              </a:rPr>
              <a:t>Dependientes</a:t>
            </a:r>
            <a:endParaRPr lang="es-CL" sz="1100" dirty="0"/>
          </a:p>
        </p:txBody>
      </p:sp>
      <p:sp>
        <p:nvSpPr>
          <p:cNvPr id="111" name="28 CuadroTexto">
            <a:extLst>
              <a:ext uri="{FF2B5EF4-FFF2-40B4-BE49-F238E27FC236}">
                <a16:creationId xmlns:a16="http://schemas.microsoft.com/office/drawing/2014/main" id="{7D21D6A0-1D6A-424A-8A58-1B7A4D18E276}"/>
              </a:ext>
            </a:extLst>
          </p:cNvPr>
          <p:cNvSpPr txBox="1"/>
          <p:nvPr/>
        </p:nvSpPr>
        <p:spPr>
          <a:xfrm>
            <a:off x="6790838" y="4425477"/>
            <a:ext cx="1079683" cy="461665"/>
          </a:xfrm>
          <a:prstGeom prst="rect">
            <a:avLst/>
          </a:prstGeom>
          <a:noFill/>
        </p:spPr>
        <p:txBody>
          <a:bodyPr wrap="square" rtlCol="0">
            <a:spAutoFit/>
          </a:bodyPr>
          <a:lstStyle/>
          <a:p>
            <a:pPr algn="ctr"/>
            <a:r>
              <a:rPr lang="es-CL" sz="2400" b="1" dirty="0">
                <a:solidFill>
                  <a:schemeClr val="bg1"/>
                </a:solidFill>
                <a:latin typeface="Arial" panose="020B0604020202020204" pitchFamily="34" charset="0"/>
                <a:cs typeface="Arial" panose="020B0604020202020204" pitchFamily="34" charset="0"/>
              </a:rPr>
              <a:t>6%</a:t>
            </a:r>
          </a:p>
        </p:txBody>
      </p:sp>
      <p:sp>
        <p:nvSpPr>
          <p:cNvPr id="112" name="Rectángulo 111">
            <a:extLst>
              <a:ext uri="{FF2B5EF4-FFF2-40B4-BE49-F238E27FC236}">
                <a16:creationId xmlns:a16="http://schemas.microsoft.com/office/drawing/2014/main" id="{1A98642B-967A-414E-842D-8A43C24C6EA6}"/>
              </a:ext>
            </a:extLst>
          </p:cNvPr>
          <p:cNvSpPr/>
          <p:nvPr/>
        </p:nvSpPr>
        <p:spPr>
          <a:xfrm>
            <a:off x="6744174" y="4871597"/>
            <a:ext cx="1143241" cy="261610"/>
          </a:xfrm>
          <a:prstGeom prst="rect">
            <a:avLst/>
          </a:prstGeom>
        </p:spPr>
        <p:txBody>
          <a:bodyPr wrap="square">
            <a:spAutoFit/>
          </a:bodyPr>
          <a:lstStyle/>
          <a:p>
            <a:pPr algn="ctr"/>
            <a:r>
              <a:rPr lang="es-CL" sz="1100" dirty="0">
                <a:solidFill>
                  <a:prstClr val="black"/>
                </a:solidFill>
              </a:rPr>
              <a:t>Independientes</a:t>
            </a:r>
            <a:endParaRPr lang="es-CL" sz="1100" dirty="0"/>
          </a:p>
        </p:txBody>
      </p:sp>
      <p:sp>
        <p:nvSpPr>
          <p:cNvPr id="113" name="Rectángulo redondeado 112">
            <a:extLst>
              <a:ext uri="{FF2B5EF4-FFF2-40B4-BE49-F238E27FC236}">
                <a16:creationId xmlns:a16="http://schemas.microsoft.com/office/drawing/2014/main" id="{B4A39F9A-593E-4942-A5AF-9CE10A466A5E}"/>
              </a:ext>
            </a:extLst>
          </p:cNvPr>
          <p:cNvSpPr/>
          <p:nvPr/>
        </p:nvSpPr>
        <p:spPr>
          <a:xfrm>
            <a:off x="5644088" y="5650148"/>
            <a:ext cx="2217823" cy="487588"/>
          </a:xfrm>
          <a:prstGeom prst="roundRect">
            <a:avLst/>
          </a:prstGeom>
          <a:solidFill>
            <a:srgbClr val="0055D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4" name="Rectángulo 113">
            <a:extLst>
              <a:ext uri="{FF2B5EF4-FFF2-40B4-BE49-F238E27FC236}">
                <a16:creationId xmlns:a16="http://schemas.microsoft.com/office/drawing/2014/main" id="{EA03A88E-BB62-974E-B593-2CE7922BA876}"/>
              </a:ext>
            </a:extLst>
          </p:cNvPr>
          <p:cNvSpPr/>
          <p:nvPr/>
        </p:nvSpPr>
        <p:spPr>
          <a:xfrm>
            <a:off x="5644088" y="5692910"/>
            <a:ext cx="2211895" cy="400110"/>
          </a:xfrm>
          <a:prstGeom prst="rect">
            <a:avLst/>
          </a:prstGeom>
        </p:spPr>
        <p:txBody>
          <a:bodyPr wrap="square">
            <a:spAutoFit/>
          </a:bodyPr>
          <a:lstStyle/>
          <a:p>
            <a:pPr algn="ctr">
              <a:spcAft>
                <a:spcPts val="600"/>
              </a:spcAft>
            </a:pPr>
            <a:r>
              <a:rPr lang="es-CL" sz="2000" b="1" dirty="0">
                <a:solidFill>
                  <a:schemeClr val="bg1"/>
                </a:solidFill>
              </a:rPr>
              <a:t>$749.792</a:t>
            </a:r>
          </a:p>
        </p:txBody>
      </p:sp>
      <p:sp>
        <p:nvSpPr>
          <p:cNvPr id="115" name="Rectángulo 114">
            <a:extLst>
              <a:ext uri="{FF2B5EF4-FFF2-40B4-BE49-F238E27FC236}">
                <a16:creationId xmlns:a16="http://schemas.microsoft.com/office/drawing/2014/main" id="{C456A056-BCC2-B44B-84D6-3B8BD69D3F67}"/>
              </a:ext>
            </a:extLst>
          </p:cNvPr>
          <p:cNvSpPr/>
          <p:nvPr/>
        </p:nvSpPr>
        <p:spPr>
          <a:xfrm>
            <a:off x="5644088" y="5404484"/>
            <a:ext cx="2211896" cy="261610"/>
          </a:xfrm>
          <a:prstGeom prst="rect">
            <a:avLst/>
          </a:prstGeom>
        </p:spPr>
        <p:txBody>
          <a:bodyPr wrap="square">
            <a:spAutoFit/>
          </a:bodyPr>
          <a:lstStyle/>
          <a:p>
            <a:pPr algn="ctr"/>
            <a:r>
              <a:rPr lang="es-CL" sz="1100" dirty="0">
                <a:solidFill>
                  <a:prstClr val="black"/>
                </a:solidFill>
              </a:rPr>
              <a:t>Renta promedio de cotizantes: </a:t>
            </a:r>
            <a:endParaRPr lang="es-CL" sz="1100" dirty="0"/>
          </a:p>
        </p:txBody>
      </p:sp>
      <p:sp>
        <p:nvSpPr>
          <p:cNvPr id="116" name="Flecha abajo 115">
            <a:extLst>
              <a:ext uri="{FF2B5EF4-FFF2-40B4-BE49-F238E27FC236}">
                <a16:creationId xmlns:a16="http://schemas.microsoft.com/office/drawing/2014/main" id="{F19C2243-B6A8-FF42-92A3-AAF942FBC7DB}"/>
              </a:ext>
            </a:extLst>
          </p:cNvPr>
          <p:cNvSpPr/>
          <p:nvPr/>
        </p:nvSpPr>
        <p:spPr>
          <a:xfrm>
            <a:off x="6536199" y="4230018"/>
            <a:ext cx="438409" cy="314067"/>
          </a:xfrm>
          <a:prstGeom prst="downArrow">
            <a:avLst>
              <a:gd name="adj1" fmla="val 50000"/>
              <a:gd name="adj2" fmla="val 58626"/>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117" name="Conector recto 116">
            <a:extLst>
              <a:ext uri="{FF2B5EF4-FFF2-40B4-BE49-F238E27FC236}">
                <a16:creationId xmlns:a16="http://schemas.microsoft.com/office/drawing/2014/main" id="{45F9A35F-FCC9-7D48-9AB5-DC477BF0035B}"/>
              </a:ext>
            </a:extLst>
          </p:cNvPr>
          <p:cNvCxnSpPr>
            <a:cxnSpLocks/>
          </p:cNvCxnSpPr>
          <p:nvPr/>
        </p:nvCxnSpPr>
        <p:spPr>
          <a:xfrm flipH="1">
            <a:off x="5644089" y="5157980"/>
            <a:ext cx="2226433" cy="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18" name="Flecha abajo 117">
            <a:extLst>
              <a:ext uri="{FF2B5EF4-FFF2-40B4-BE49-F238E27FC236}">
                <a16:creationId xmlns:a16="http://schemas.microsoft.com/office/drawing/2014/main" id="{A7CD2B1C-2DEA-F34B-956B-3ECE6CECD4A2}"/>
              </a:ext>
            </a:extLst>
          </p:cNvPr>
          <p:cNvSpPr/>
          <p:nvPr/>
        </p:nvSpPr>
        <p:spPr>
          <a:xfrm>
            <a:off x="6534043" y="5161277"/>
            <a:ext cx="438409" cy="314067"/>
          </a:xfrm>
          <a:prstGeom prst="downArrow">
            <a:avLst>
              <a:gd name="adj1" fmla="val 50000"/>
              <a:gd name="adj2" fmla="val 58626"/>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119" name="Imagen 4">
            <a:extLst>
              <a:ext uri="{FF2B5EF4-FFF2-40B4-BE49-F238E27FC236}">
                <a16:creationId xmlns:a16="http://schemas.microsoft.com/office/drawing/2014/main" id="{4D55C697-EF75-524D-8BEE-84C14C0F53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5011" y="5566218"/>
            <a:ext cx="644808" cy="6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Conector recto 26">
            <a:extLst>
              <a:ext uri="{FF2B5EF4-FFF2-40B4-BE49-F238E27FC236}">
                <a16:creationId xmlns:a16="http://schemas.microsoft.com/office/drawing/2014/main" id="{3EE50968-470E-6F4D-BC15-2A9C2B739FC7}"/>
              </a:ext>
            </a:extLst>
          </p:cNvPr>
          <p:cNvCxnSpPr/>
          <p:nvPr/>
        </p:nvCxnSpPr>
        <p:spPr>
          <a:xfrm>
            <a:off x="4427984" y="924841"/>
            <a:ext cx="0" cy="5225713"/>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20" name="Rectángulo 119">
            <a:extLst>
              <a:ext uri="{FF2B5EF4-FFF2-40B4-BE49-F238E27FC236}">
                <a16:creationId xmlns:a16="http://schemas.microsoft.com/office/drawing/2014/main" id="{EE5B2E5D-9B83-854A-9017-020A42C415C8}"/>
              </a:ext>
            </a:extLst>
          </p:cNvPr>
          <p:cNvSpPr/>
          <p:nvPr/>
        </p:nvSpPr>
        <p:spPr>
          <a:xfrm>
            <a:off x="0" y="6589549"/>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21" name="Rectángulo 120">
            <a:extLst>
              <a:ext uri="{FF2B5EF4-FFF2-40B4-BE49-F238E27FC236}">
                <a16:creationId xmlns:a16="http://schemas.microsoft.com/office/drawing/2014/main" id="{9C59FA1A-5A73-B745-B275-B1A6AB75B61C}"/>
              </a:ext>
            </a:extLst>
          </p:cNvPr>
          <p:cNvSpPr/>
          <p:nvPr/>
        </p:nvSpPr>
        <p:spPr>
          <a:xfrm>
            <a:off x="251520" y="6576883"/>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122" name="Rectangle 5">
            <a:extLst>
              <a:ext uri="{FF2B5EF4-FFF2-40B4-BE49-F238E27FC236}">
                <a16:creationId xmlns:a16="http://schemas.microsoft.com/office/drawing/2014/main" id="{6B85A12A-20FE-C146-8DB5-FA6575DCCF3A}"/>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232719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BAE6864-FC0C-3544-8B89-A5FB9E56BB37}"/>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3" name="2 Marcador de contenido"/>
          <p:cNvSpPr>
            <a:spLocks noGrp="1"/>
          </p:cNvSpPr>
          <p:nvPr>
            <p:ph idx="1"/>
          </p:nvPr>
        </p:nvSpPr>
        <p:spPr>
          <a:xfrm>
            <a:off x="808377" y="917106"/>
            <a:ext cx="6131171" cy="916767"/>
          </a:xfrm>
        </p:spPr>
        <p:txBody>
          <a:bodyPr/>
          <a:lstStyle/>
          <a:p>
            <a:pPr marL="0" indent="0" algn="ctr">
              <a:buNone/>
            </a:pPr>
            <a:r>
              <a:rPr lang="es-CL" sz="1600" dirty="0">
                <a:latin typeface="Arial" panose="020B0604020202020204" pitchFamily="34" charset="0"/>
                <a:cs typeface="Arial" panose="020B0604020202020204" pitchFamily="34" charset="0"/>
              </a:rPr>
              <a:t>Número de LM según sistema de salud</a:t>
            </a:r>
          </a:p>
          <a:p>
            <a:pPr marL="0" indent="0" algn="ctr">
              <a:buNone/>
            </a:pPr>
            <a:r>
              <a:rPr lang="es-CL" sz="1600" dirty="0">
                <a:latin typeface="Arial" panose="020B0604020202020204" pitchFamily="34" charset="0"/>
                <a:cs typeface="Arial" panose="020B0604020202020204" pitchFamily="34" charset="0"/>
              </a:rPr>
              <a:t>FONASA e ISAPRE </a:t>
            </a:r>
          </a:p>
          <a:p>
            <a:pPr marL="0" indent="0" algn="ctr">
              <a:buNone/>
            </a:pPr>
            <a:r>
              <a:rPr lang="es-CL" sz="1600" dirty="0">
                <a:latin typeface="Arial" panose="020B0604020202020204" pitchFamily="34" charset="0"/>
                <a:cs typeface="Arial" panose="020B0604020202020204" pitchFamily="34" charset="0"/>
              </a:rPr>
              <a:t>2016-2020</a:t>
            </a:r>
          </a:p>
        </p:txBody>
      </p:sp>
      <p:graphicFrame>
        <p:nvGraphicFramePr>
          <p:cNvPr id="15" name="Gráfico 14">
            <a:extLst>
              <a:ext uri="{FF2B5EF4-FFF2-40B4-BE49-F238E27FC236}">
                <a16:creationId xmlns:a16="http://schemas.microsoft.com/office/drawing/2014/main" id="{390E0B6B-7C0D-2A4A-B907-4153143952D6}"/>
              </a:ext>
            </a:extLst>
          </p:cNvPr>
          <p:cNvGraphicFramePr>
            <a:graphicFrameLocks/>
          </p:cNvGraphicFramePr>
          <p:nvPr>
            <p:extLst>
              <p:ext uri="{D42A27DB-BD31-4B8C-83A1-F6EECF244321}">
                <p14:modId xmlns:p14="http://schemas.microsoft.com/office/powerpoint/2010/main" val="3765454511"/>
              </p:ext>
            </p:extLst>
          </p:nvPr>
        </p:nvGraphicFramePr>
        <p:xfrm>
          <a:off x="256158" y="2431687"/>
          <a:ext cx="7700218" cy="30855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a 5">
            <a:extLst>
              <a:ext uri="{FF2B5EF4-FFF2-40B4-BE49-F238E27FC236}">
                <a16:creationId xmlns:a16="http://schemas.microsoft.com/office/drawing/2014/main" id="{A9002F2E-BA06-8D44-A3D8-4776ACE7262A}"/>
              </a:ext>
            </a:extLst>
          </p:cNvPr>
          <p:cNvGraphicFramePr>
            <a:graphicFrameLocks noGrp="1"/>
          </p:cNvGraphicFramePr>
          <p:nvPr>
            <p:extLst>
              <p:ext uri="{D42A27DB-BD31-4B8C-83A1-F6EECF244321}">
                <p14:modId xmlns:p14="http://schemas.microsoft.com/office/powerpoint/2010/main" val="4246430576"/>
              </p:ext>
            </p:extLst>
          </p:nvPr>
        </p:nvGraphicFramePr>
        <p:xfrm>
          <a:off x="1475656" y="5513288"/>
          <a:ext cx="5687148" cy="596912"/>
        </p:xfrm>
        <a:graphic>
          <a:graphicData uri="http://schemas.openxmlformats.org/drawingml/2006/table">
            <a:tbl>
              <a:tblPr/>
              <a:tblGrid>
                <a:gridCol w="1156178">
                  <a:extLst>
                    <a:ext uri="{9D8B030D-6E8A-4147-A177-3AD203B41FA5}">
                      <a16:colId xmlns:a16="http://schemas.microsoft.com/office/drawing/2014/main" val="716687490"/>
                    </a:ext>
                  </a:extLst>
                </a:gridCol>
                <a:gridCol w="906194">
                  <a:extLst>
                    <a:ext uri="{9D8B030D-6E8A-4147-A177-3AD203B41FA5}">
                      <a16:colId xmlns:a16="http://schemas.microsoft.com/office/drawing/2014/main" val="1301226678"/>
                    </a:ext>
                  </a:extLst>
                </a:gridCol>
                <a:gridCol w="906194">
                  <a:extLst>
                    <a:ext uri="{9D8B030D-6E8A-4147-A177-3AD203B41FA5}">
                      <a16:colId xmlns:a16="http://schemas.microsoft.com/office/drawing/2014/main" val="4217394843"/>
                    </a:ext>
                  </a:extLst>
                </a:gridCol>
                <a:gridCol w="906194">
                  <a:extLst>
                    <a:ext uri="{9D8B030D-6E8A-4147-A177-3AD203B41FA5}">
                      <a16:colId xmlns:a16="http://schemas.microsoft.com/office/drawing/2014/main" val="2997616065"/>
                    </a:ext>
                  </a:extLst>
                </a:gridCol>
                <a:gridCol w="906194">
                  <a:extLst>
                    <a:ext uri="{9D8B030D-6E8A-4147-A177-3AD203B41FA5}">
                      <a16:colId xmlns:a16="http://schemas.microsoft.com/office/drawing/2014/main" val="3205774993"/>
                    </a:ext>
                  </a:extLst>
                </a:gridCol>
                <a:gridCol w="906194">
                  <a:extLst>
                    <a:ext uri="{9D8B030D-6E8A-4147-A177-3AD203B41FA5}">
                      <a16:colId xmlns:a16="http://schemas.microsoft.com/office/drawing/2014/main" val="736517491"/>
                    </a:ext>
                  </a:extLst>
                </a:gridCol>
              </a:tblGrid>
              <a:tr h="298456">
                <a:tc>
                  <a:txBody>
                    <a:bodyPr/>
                    <a:lstStyle/>
                    <a:p>
                      <a:pPr algn="ctr" rtl="0" fontAlgn="ctr"/>
                      <a:r>
                        <a:rPr lang="es-CL" sz="1350" b="1" i="0" u="none" strike="noStrike" dirty="0">
                          <a:solidFill>
                            <a:srgbClr val="C00000"/>
                          </a:solidFill>
                          <a:effectLst/>
                          <a:latin typeface="Arial" panose="020B0604020202020204" pitchFamily="34" charset="0"/>
                          <a:cs typeface="Arial" panose="020B0604020202020204" pitchFamily="34" charset="0"/>
                        </a:rPr>
                        <a:t>AÑOS</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a:solidFill>
                            <a:srgbClr val="C00000"/>
                          </a:solidFill>
                          <a:effectLst/>
                          <a:latin typeface="Arial" panose="020B0604020202020204" pitchFamily="34" charset="0"/>
                          <a:cs typeface="Arial" panose="020B0604020202020204" pitchFamily="34" charset="0"/>
                        </a:rPr>
                        <a:t>2016</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a:solidFill>
                            <a:srgbClr val="C00000"/>
                          </a:solidFill>
                          <a:effectLst/>
                          <a:latin typeface="Arial" panose="020B0604020202020204" pitchFamily="34" charset="0"/>
                          <a:cs typeface="Arial" panose="020B0604020202020204" pitchFamily="34" charset="0"/>
                        </a:rPr>
                        <a:t>2017</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dirty="0">
                          <a:solidFill>
                            <a:srgbClr val="C00000"/>
                          </a:solidFill>
                          <a:effectLst/>
                          <a:latin typeface="Arial" panose="020B0604020202020204" pitchFamily="34" charset="0"/>
                          <a:cs typeface="Arial" panose="020B0604020202020204" pitchFamily="34" charset="0"/>
                        </a:rPr>
                        <a:t>2018</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dirty="0">
                          <a:solidFill>
                            <a:srgbClr val="C00000"/>
                          </a:solidFill>
                          <a:effectLst/>
                          <a:latin typeface="Arial" panose="020B0604020202020204" pitchFamily="34" charset="0"/>
                          <a:cs typeface="Arial" panose="020B0604020202020204" pitchFamily="34" charset="0"/>
                        </a:rPr>
                        <a:t>2019</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dirty="0">
                          <a:solidFill>
                            <a:srgbClr val="C00000"/>
                          </a:solidFill>
                          <a:effectLst/>
                          <a:latin typeface="Arial" panose="020B0604020202020204" pitchFamily="34" charset="0"/>
                          <a:cs typeface="Arial" panose="020B0604020202020204" pitchFamily="34" charset="0"/>
                        </a:rPr>
                        <a:t>2020</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85920937"/>
                  </a:ext>
                </a:extLst>
              </a:tr>
              <a:tr h="298456">
                <a:tc>
                  <a:txBody>
                    <a:bodyPr/>
                    <a:lstStyle/>
                    <a:p>
                      <a:pPr algn="ctr" rtl="0" fontAlgn="ctr"/>
                      <a:r>
                        <a:rPr lang="es-CL" sz="1350" b="0" i="0" u="none" strike="noStrike" dirty="0">
                          <a:solidFill>
                            <a:schemeClr val="tx1"/>
                          </a:solidFill>
                          <a:effectLst/>
                          <a:latin typeface="Arial" panose="020B0604020202020204" pitchFamily="34" charset="0"/>
                          <a:cs typeface="Arial" panose="020B0604020202020204" pitchFamily="34" charset="0"/>
                        </a:rPr>
                        <a:t>TOTAL LM</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0" i="0" u="none" strike="noStrike" dirty="0">
                          <a:solidFill>
                            <a:schemeClr val="tx1"/>
                          </a:solidFill>
                          <a:effectLst/>
                          <a:latin typeface="Arial" panose="020B0604020202020204" pitchFamily="34" charset="0"/>
                          <a:cs typeface="Arial" panose="020B0604020202020204" pitchFamily="34" charset="0"/>
                        </a:rPr>
                        <a:t>5.027.060</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0" i="0" u="none" strike="noStrike" dirty="0">
                          <a:solidFill>
                            <a:schemeClr val="tx1"/>
                          </a:solidFill>
                          <a:effectLst/>
                          <a:latin typeface="Arial" panose="020B0604020202020204" pitchFamily="34" charset="0"/>
                          <a:cs typeface="Arial" panose="020B0604020202020204" pitchFamily="34" charset="0"/>
                        </a:rPr>
                        <a:t>5.305.034</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0" i="0" u="none" strike="noStrike" dirty="0">
                          <a:solidFill>
                            <a:schemeClr val="tx1"/>
                          </a:solidFill>
                          <a:effectLst/>
                          <a:latin typeface="Arial" panose="020B0604020202020204" pitchFamily="34" charset="0"/>
                          <a:cs typeface="Arial" panose="020B0604020202020204" pitchFamily="34" charset="0"/>
                        </a:rPr>
                        <a:t>5.692.855</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0" i="0" u="none" strike="noStrike" dirty="0">
                          <a:solidFill>
                            <a:schemeClr val="tx1"/>
                          </a:solidFill>
                          <a:effectLst/>
                          <a:latin typeface="Arial" panose="020B0604020202020204" pitchFamily="34" charset="0"/>
                          <a:cs typeface="Arial" panose="020B0604020202020204" pitchFamily="34" charset="0"/>
                        </a:rPr>
                        <a:t>6.150.303</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rtl="0" fontAlgn="ctr"/>
                      <a:r>
                        <a:rPr lang="es-CL" sz="1350" b="0" i="0" u="none" strike="noStrike" dirty="0">
                          <a:solidFill>
                            <a:schemeClr val="tx1"/>
                          </a:solidFill>
                          <a:effectLst/>
                          <a:latin typeface="Arial" panose="020B0604020202020204" pitchFamily="34" charset="0"/>
                          <a:cs typeface="Arial" panose="020B0604020202020204" pitchFamily="34" charset="0"/>
                        </a:rPr>
                        <a:t>6.034.360</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917319709"/>
                  </a:ext>
                </a:extLst>
              </a:tr>
            </a:tbl>
          </a:graphicData>
        </a:graphic>
      </p:graphicFrame>
      <p:sp>
        <p:nvSpPr>
          <p:cNvPr id="19" name="1 CuadroTexto">
            <a:extLst>
              <a:ext uri="{FF2B5EF4-FFF2-40B4-BE49-F238E27FC236}">
                <a16:creationId xmlns:a16="http://schemas.microsoft.com/office/drawing/2014/main" id="{718B464D-8B6A-D942-9CA0-B60BC00500BD}"/>
              </a:ext>
            </a:extLst>
          </p:cNvPr>
          <p:cNvSpPr txBox="1"/>
          <p:nvPr/>
        </p:nvSpPr>
        <p:spPr>
          <a:xfrm>
            <a:off x="5616115" y="6324657"/>
            <a:ext cx="3600401" cy="18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000" i="1" dirty="0">
                <a:latin typeface="Arial" panose="020B0604020202020204" pitchFamily="34" charset="0"/>
                <a:cs typeface="Arial" panose="020B0604020202020204" pitchFamily="34" charset="0"/>
              </a:rPr>
              <a:t>Fuente:</a:t>
            </a:r>
            <a:r>
              <a:rPr lang="es-CL" sz="1000" i="1" baseline="0" dirty="0">
                <a:latin typeface="Arial" panose="020B0604020202020204" pitchFamily="34" charset="0"/>
                <a:cs typeface="Arial" panose="020B0604020202020204" pitchFamily="34" charset="0"/>
              </a:rPr>
              <a:t> </a:t>
            </a:r>
            <a:r>
              <a:rPr lang="es-CL" sz="1000" i="1" dirty="0">
                <a:latin typeface="Arial" panose="020B0604020202020204" pitchFamily="34" charset="0"/>
                <a:cs typeface="Arial" panose="020B0604020202020204" pitchFamily="34" charset="0"/>
              </a:rPr>
              <a:t>FONASA, COMPIN y Superintendencia de Salud</a:t>
            </a:r>
          </a:p>
        </p:txBody>
      </p:sp>
      <p:sp>
        <p:nvSpPr>
          <p:cNvPr id="2" name="1 Título"/>
          <p:cNvSpPr>
            <a:spLocks noGrp="1"/>
          </p:cNvSpPr>
          <p:nvPr>
            <p:ph type="title"/>
          </p:nvPr>
        </p:nvSpPr>
        <p:spPr>
          <a:xfrm>
            <a:off x="163648" y="129333"/>
            <a:ext cx="7725149" cy="540296"/>
          </a:xfrm>
        </p:spPr>
        <p:txBody>
          <a:bodyPr/>
          <a:lstStyle/>
          <a:p>
            <a:pPr algn="l"/>
            <a:r>
              <a:rPr lang="es-CL" sz="2400" b="1" dirty="0">
                <a:solidFill>
                  <a:schemeClr val="bg1"/>
                </a:solidFill>
                <a:latin typeface="Arial" panose="020B0604020202020204" pitchFamily="34" charset="0"/>
                <a:cs typeface="Arial" panose="020B0604020202020204" pitchFamily="34" charset="0"/>
              </a:rPr>
              <a:t>Licencias Médicas de Origen Común Tramitadas</a:t>
            </a:r>
            <a:endParaRPr lang="es-CL" sz="2400" dirty="0">
              <a:solidFill>
                <a:schemeClr val="bg1"/>
              </a:solidFill>
              <a:latin typeface="Arial" panose="020B0604020202020204" pitchFamily="34" charset="0"/>
              <a:cs typeface="Arial" panose="020B0604020202020204" pitchFamily="34" charset="0"/>
            </a:endParaRPr>
          </a:p>
        </p:txBody>
      </p:sp>
      <p:sp>
        <p:nvSpPr>
          <p:cNvPr id="20" name="Redondear rectángulo de esquina del mismo lado 19">
            <a:extLst>
              <a:ext uri="{FF2B5EF4-FFF2-40B4-BE49-F238E27FC236}">
                <a16:creationId xmlns:a16="http://schemas.microsoft.com/office/drawing/2014/main" id="{E50C236A-1665-ED43-B4C7-D300C7BA20E2}"/>
              </a:ext>
            </a:extLst>
          </p:cNvPr>
          <p:cNvSpPr/>
          <p:nvPr/>
        </p:nvSpPr>
        <p:spPr>
          <a:xfrm rot="16200000">
            <a:off x="7547553" y="237423"/>
            <a:ext cx="1069170" cy="2123727"/>
          </a:xfrm>
          <a:prstGeom prst="round2Same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0801F8E3-0EE8-404E-BA96-D604872B72A4}"/>
              </a:ext>
            </a:extLst>
          </p:cNvPr>
          <p:cNvSpPr/>
          <p:nvPr/>
        </p:nvSpPr>
        <p:spPr>
          <a:xfrm>
            <a:off x="7232139" y="805768"/>
            <a:ext cx="4572000" cy="959237"/>
          </a:xfrm>
          <a:prstGeom prst="rect">
            <a:avLst/>
          </a:prstGeom>
        </p:spPr>
        <p:txBody>
          <a:bodyPr>
            <a:spAutoFit/>
          </a:bodyPr>
          <a:lstStyle/>
          <a:p>
            <a:pPr>
              <a:spcAft>
                <a:spcPts val="400"/>
              </a:spcAft>
            </a:pPr>
            <a:r>
              <a:rPr lang="es-CL" sz="1200" dirty="0">
                <a:solidFill>
                  <a:schemeClr val="bg1"/>
                </a:solidFill>
              </a:rPr>
              <a:t>Variación 2016-2020</a:t>
            </a:r>
          </a:p>
          <a:p>
            <a:r>
              <a:rPr lang="es-CL" sz="1200" dirty="0">
                <a:solidFill>
                  <a:schemeClr val="bg1"/>
                </a:solidFill>
              </a:rPr>
              <a:t>FONASA   +31,8%</a:t>
            </a:r>
          </a:p>
          <a:p>
            <a:pPr>
              <a:spcAft>
                <a:spcPts val="600"/>
              </a:spcAft>
            </a:pPr>
            <a:r>
              <a:rPr lang="es-CL" sz="1200" dirty="0">
                <a:solidFill>
                  <a:schemeClr val="bg1"/>
                </a:solidFill>
              </a:rPr>
              <a:t>ISAPRE     -8,5%</a:t>
            </a:r>
          </a:p>
          <a:p>
            <a:r>
              <a:rPr lang="es-CL" sz="1200" dirty="0">
                <a:solidFill>
                  <a:schemeClr val="bg1"/>
                </a:solidFill>
              </a:rPr>
              <a:t>SISTEMA  +20,0%</a:t>
            </a:r>
          </a:p>
        </p:txBody>
      </p:sp>
      <p:sp>
        <p:nvSpPr>
          <p:cNvPr id="25" name="Triángulo 24">
            <a:extLst>
              <a:ext uri="{FF2B5EF4-FFF2-40B4-BE49-F238E27FC236}">
                <a16:creationId xmlns:a16="http://schemas.microsoft.com/office/drawing/2014/main" id="{5A105C82-D7CC-7746-9D97-BE45E2BA8ACF}"/>
              </a:ext>
            </a:extLst>
          </p:cNvPr>
          <p:cNvSpPr/>
          <p:nvPr/>
        </p:nvSpPr>
        <p:spPr>
          <a:xfrm rot="5400000">
            <a:off x="6898113" y="3160530"/>
            <a:ext cx="172311" cy="72008"/>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6" name="Triángulo 25">
            <a:extLst>
              <a:ext uri="{FF2B5EF4-FFF2-40B4-BE49-F238E27FC236}">
                <a16:creationId xmlns:a16="http://schemas.microsoft.com/office/drawing/2014/main" id="{9C9E5BF4-0F87-0E4C-9E9D-C074DA8C9A1A}"/>
              </a:ext>
            </a:extLst>
          </p:cNvPr>
          <p:cNvSpPr/>
          <p:nvPr/>
        </p:nvSpPr>
        <p:spPr>
          <a:xfrm rot="5400000">
            <a:off x="6902401" y="4170936"/>
            <a:ext cx="172311" cy="72008"/>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27" name="Conector recto 26">
            <a:extLst>
              <a:ext uri="{FF2B5EF4-FFF2-40B4-BE49-F238E27FC236}">
                <a16:creationId xmlns:a16="http://schemas.microsoft.com/office/drawing/2014/main" id="{BE7771F8-EEA7-4E40-9D12-323A3EF72F3D}"/>
              </a:ext>
            </a:extLst>
          </p:cNvPr>
          <p:cNvCxnSpPr/>
          <p:nvPr/>
        </p:nvCxnSpPr>
        <p:spPr>
          <a:xfrm>
            <a:off x="6948264" y="2894353"/>
            <a:ext cx="0" cy="576064"/>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EBE2939C-5151-314C-96E3-121D550D3A36}"/>
              </a:ext>
            </a:extLst>
          </p:cNvPr>
          <p:cNvCxnSpPr>
            <a:cxnSpLocks/>
          </p:cNvCxnSpPr>
          <p:nvPr/>
        </p:nvCxnSpPr>
        <p:spPr>
          <a:xfrm>
            <a:off x="6948264" y="3573016"/>
            <a:ext cx="0" cy="1368152"/>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1" name="Rectángulo 20">
            <a:extLst>
              <a:ext uri="{FF2B5EF4-FFF2-40B4-BE49-F238E27FC236}">
                <a16:creationId xmlns:a16="http://schemas.microsoft.com/office/drawing/2014/main" id="{F2C00D95-FFCE-0A48-B58C-3479657DFECD}"/>
              </a:ext>
            </a:extLst>
          </p:cNvPr>
          <p:cNvSpPr/>
          <p:nvPr/>
        </p:nvSpPr>
        <p:spPr>
          <a:xfrm>
            <a:off x="0" y="6589549"/>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2" name="Rectángulo 21">
            <a:extLst>
              <a:ext uri="{FF2B5EF4-FFF2-40B4-BE49-F238E27FC236}">
                <a16:creationId xmlns:a16="http://schemas.microsoft.com/office/drawing/2014/main" id="{681CF782-94D5-8B4B-AD79-B1CAA5D1F9C3}"/>
              </a:ext>
            </a:extLst>
          </p:cNvPr>
          <p:cNvSpPr/>
          <p:nvPr/>
        </p:nvSpPr>
        <p:spPr>
          <a:xfrm>
            <a:off x="251520" y="6576883"/>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3" name="Rectangle 5">
            <a:extLst>
              <a:ext uri="{FF2B5EF4-FFF2-40B4-BE49-F238E27FC236}">
                <a16:creationId xmlns:a16="http://schemas.microsoft.com/office/drawing/2014/main" id="{0302E890-0027-4F4E-A89D-81E4258A6CE3}"/>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A80190FF-7315-5042-93F4-97A68FF05CCF}"/>
              </a:ext>
            </a:extLst>
          </p:cNvPr>
          <p:cNvSpPr/>
          <p:nvPr/>
        </p:nvSpPr>
        <p:spPr>
          <a:xfrm>
            <a:off x="7236296" y="1497568"/>
            <a:ext cx="1440160" cy="248131"/>
          </a:xfrm>
          <a:prstGeom prst="rect">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2" name="Redondear rectángulo de esquina del mismo lado 31">
            <a:extLst>
              <a:ext uri="{FF2B5EF4-FFF2-40B4-BE49-F238E27FC236}">
                <a16:creationId xmlns:a16="http://schemas.microsoft.com/office/drawing/2014/main" id="{860B20AC-647F-7546-A580-7D4E317B1E71}"/>
              </a:ext>
            </a:extLst>
          </p:cNvPr>
          <p:cNvSpPr/>
          <p:nvPr/>
        </p:nvSpPr>
        <p:spPr>
          <a:xfrm rot="16200000">
            <a:off x="7580788" y="1319479"/>
            <a:ext cx="1002701" cy="2123729"/>
          </a:xfrm>
          <a:prstGeom prst="round2Same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3" name="Rectángulo 32">
            <a:extLst>
              <a:ext uri="{FF2B5EF4-FFF2-40B4-BE49-F238E27FC236}">
                <a16:creationId xmlns:a16="http://schemas.microsoft.com/office/drawing/2014/main" id="{2D37C9D2-D911-D94A-9E95-6A845C1DBA2E}"/>
              </a:ext>
            </a:extLst>
          </p:cNvPr>
          <p:cNvSpPr/>
          <p:nvPr/>
        </p:nvSpPr>
        <p:spPr>
          <a:xfrm>
            <a:off x="7232139" y="1905876"/>
            <a:ext cx="4572000" cy="1195199"/>
          </a:xfrm>
          <a:prstGeom prst="rect">
            <a:avLst/>
          </a:prstGeom>
        </p:spPr>
        <p:txBody>
          <a:bodyPr>
            <a:spAutoFit/>
          </a:bodyPr>
          <a:lstStyle/>
          <a:p>
            <a:pPr>
              <a:spcAft>
                <a:spcPts val="400"/>
              </a:spcAft>
            </a:pPr>
            <a:r>
              <a:rPr lang="es-CL" sz="1200" dirty="0">
                <a:solidFill>
                  <a:schemeClr val="bg1"/>
                </a:solidFill>
              </a:rPr>
              <a:t>Variación 2019-2020</a:t>
            </a:r>
          </a:p>
          <a:p>
            <a:r>
              <a:rPr lang="es-CL" sz="1200" dirty="0">
                <a:solidFill>
                  <a:schemeClr val="bg1"/>
                </a:solidFill>
              </a:rPr>
              <a:t>FONASA   +2,9%</a:t>
            </a:r>
          </a:p>
          <a:p>
            <a:pPr>
              <a:spcAft>
                <a:spcPts val="400"/>
              </a:spcAft>
            </a:pPr>
            <a:r>
              <a:rPr lang="es-CL" sz="1200" dirty="0">
                <a:solidFill>
                  <a:schemeClr val="bg1"/>
                </a:solidFill>
              </a:rPr>
              <a:t>ISAPRE     -15,7%</a:t>
            </a:r>
          </a:p>
          <a:p>
            <a:pPr>
              <a:spcAft>
                <a:spcPts val="600"/>
              </a:spcAft>
            </a:pPr>
            <a:r>
              <a:rPr lang="es-CL" sz="1200" dirty="0">
                <a:solidFill>
                  <a:schemeClr val="bg1"/>
                </a:solidFill>
              </a:rPr>
              <a:t>SISTEMA  -1,9%</a:t>
            </a:r>
          </a:p>
          <a:p>
            <a:pPr>
              <a:spcAft>
                <a:spcPts val="600"/>
              </a:spcAft>
            </a:pPr>
            <a:endParaRPr lang="es-CL" sz="1200" dirty="0">
              <a:solidFill>
                <a:schemeClr val="bg1"/>
              </a:solidFill>
            </a:endParaRPr>
          </a:p>
        </p:txBody>
      </p:sp>
      <p:sp>
        <p:nvSpPr>
          <p:cNvPr id="29" name="Rectángulo 28">
            <a:extLst>
              <a:ext uri="{FF2B5EF4-FFF2-40B4-BE49-F238E27FC236}">
                <a16:creationId xmlns:a16="http://schemas.microsoft.com/office/drawing/2014/main" id="{F91FB7F0-1B46-2141-9DA7-E3E7C8300D72}"/>
              </a:ext>
            </a:extLst>
          </p:cNvPr>
          <p:cNvSpPr/>
          <p:nvPr/>
        </p:nvSpPr>
        <p:spPr>
          <a:xfrm>
            <a:off x="7236296" y="2564867"/>
            <a:ext cx="1440160" cy="248131"/>
          </a:xfrm>
          <a:prstGeom prst="rect">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716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5269" y="972186"/>
            <a:ext cx="6480720" cy="625656"/>
          </a:xfrm>
        </p:spPr>
        <p:txBody>
          <a:bodyPr/>
          <a:lstStyle/>
          <a:p>
            <a:pPr marL="0" indent="0" algn="ctr">
              <a:buNone/>
            </a:pPr>
            <a:r>
              <a:rPr lang="es-CL" sz="1600" dirty="0">
                <a:latin typeface="Arial" panose="020B0604020202020204" pitchFamily="34" charset="0"/>
                <a:cs typeface="Arial" panose="020B0604020202020204" pitchFamily="34" charset="0"/>
              </a:rPr>
              <a:t>Tasas de uso de LM por 100 cotizantes</a:t>
            </a:r>
            <a:r>
              <a:rPr lang="es-CL" sz="1600" baseline="30000" dirty="0">
                <a:latin typeface="Arial" panose="020B0604020202020204" pitchFamily="34" charset="0"/>
                <a:cs typeface="Arial" panose="020B0604020202020204" pitchFamily="34" charset="0"/>
              </a:rPr>
              <a:t>*</a:t>
            </a:r>
            <a:r>
              <a:rPr lang="es-CL" sz="1600" dirty="0">
                <a:latin typeface="Arial" panose="020B0604020202020204" pitchFamily="34" charset="0"/>
                <a:cs typeface="Arial" panose="020B0604020202020204" pitchFamily="34" charset="0"/>
              </a:rPr>
              <a:t> según sistema de salud</a:t>
            </a:r>
          </a:p>
          <a:p>
            <a:pPr marL="0" indent="0" algn="ctr">
              <a:buNone/>
            </a:pPr>
            <a:r>
              <a:rPr lang="es-CL" sz="1600" dirty="0">
                <a:latin typeface="Arial" panose="020B0604020202020204" pitchFamily="34" charset="0"/>
                <a:cs typeface="Arial" panose="020B0604020202020204" pitchFamily="34" charset="0"/>
              </a:rPr>
              <a:t>2016-2020</a:t>
            </a:r>
          </a:p>
          <a:p>
            <a:pPr marL="0" indent="0">
              <a:buNone/>
            </a:pPr>
            <a:endParaRPr lang="es-CL" sz="1600" dirty="0">
              <a:latin typeface="Arial" panose="020B0604020202020204" pitchFamily="34" charset="0"/>
              <a:cs typeface="Arial" panose="020B0604020202020204" pitchFamily="34" charset="0"/>
            </a:endParaRPr>
          </a:p>
        </p:txBody>
      </p:sp>
      <p:sp>
        <p:nvSpPr>
          <p:cNvPr id="15" name="1 Título"/>
          <p:cNvSpPr txBox="1">
            <a:spLocks/>
          </p:cNvSpPr>
          <p:nvPr/>
        </p:nvSpPr>
        <p:spPr bwMode="auto">
          <a:xfrm>
            <a:off x="163648" y="5919185"/>
            <a:ext cx="5344456" cy="6435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just"/>
            <a:r>
              <a:rPr lang="es-CL" sz="900" i="1" dirty="0">
                <a:solidFill>
                  <a:schemeClr val="tx1"/>
                </a:solidFill>
                <a:latin typeface="Arial" panose="020B0604020202020204" pitchFamily="34" charset="0"/>
                <a:cs typeface="Arial" panose="020B0604020202020204" pitchFamily="34" charset="0"/>
              </a:rPr>
              <a:t>* La tasa de uso corresponde al ratio entre el Nº de LM tramitadas y Nº de cotizantes por 100</a:t>
            </a:r>
          </a:p>
          <a:p>
            <a:pPr algn="just"/>
            <a:r>
              <a:rPr lang="es-CL" sz="900" i="1" dirty="0">
                <a:solidFill>
                  <a:schemeClr val="tx1"/>
                </a:solidFill>
                <a:latin typeface="Arial" panose="020B0604020202020204" pitchFamily="34" charset="0"/>
                <a:cs typeface="Arial" panose="020B0604020202020204" pitchFamily="34" charset="0"/>
              </a:rPr>
              <a:t>** La caída en la tasa de uso de las ISAPREs se explica principalmente por la disminución en las LMT entre los meses de marzo a septiembre 2020, lo cual se asocia también a la baja en las prestaciones de salud que experimentaron una caída aún mayor.</a:t>
            </a:r>
          </a:p>
        </p:txBody>
      </p:sp>
      <p:sp>
        <p:nvSpPr>
          <p:cNvPr id="16" name="1 Título"/>
          <p:cNvSpPr txBox="1">
            <a:spLocks/>
          </p:cNvSpPr>
          <p:nvPr/>
        </p:nvSpPr>
        <p:spPr bwMode="auto">
          <a:xfrm>
            <a:off x="7740352" y="2132856"/>
            <a:ext cx="1460238" cy="2640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sz="900" b="1" dirty="0">
                <a:solidFill>
                  <a:srgbClr val="C00000"/>
                </a:solidFill>
                <a:latin typeface="Arial" panose="020B0604020202020204" pitchFamily="34" charset="0"/>
                <a:cs typeface="Arial" panose="020B0604020202020204" pitchFamily="34" charset="0"/>
              </a:rPr>
              <a:t>Variación 2019-2020</a:t>
            </a:r>
          </a:p>
        </p:txBody>
      </p:sp>
      <p:graphicFrame>
        <p:nvGraphicFramePr>
          <p:cNvPr id="21" name="Gráfico 20">
            <a:extLst>
              <a:ext uri="{FF2B5EF4-FFF2-40B4-BE49-F238E27FC236}">
                <a16:creationId xmlns:a16="http://schemas.microsoft.com/office/drawing/2014/main" id="{0B4165D7-B009-3D45-94F1-85347144584D}"/>
              </a:ext>
            </a:extLst>
          </p:cNvPr>
          <p:cNvGraphicFramePr>
            <a:graphicFrameLocks/>
          </p:cNvGraphicFramePr>
          <p:nvPr>
            <p:extLst>
              <p:ext uri="{D42A27DB-BD31-4B8C-83A1-F6EECF244321}">
                <p14:modId xmlns:p14="http://schemas.microsoft.com/office/powerpoint/2010/main" val="2232495439"/>
              </p:ext>
            </p:extLst>
          </p:nvPr>
        </p:nvGraphicFramePr>
        <p:xfrm>
          <a:off x="251520" y="2264901"/>
          <a:ext cx="8163555" cy="3549650"/>
        </p:xfrm>
        <a:graphic>
          <a:graphicData uri="http://schemas.openxmlformats.org/drawingml/2006/chart">
            <c:chart xmlns:c="http://schemas.openxmlformats.org/drawingml/2006/chart" xmlns:r="http://schemas.openxmlformats.org/officeDocument/2006/relationships" r:id="rId3"/>
          </a:graphicData>
        </a:graphic>
      </p:graphicFrame>
      <p:sp>
        <p:nvSpPr>
          <p:cNvPr id="11" name="1 Pentágono"/>
          <p:cNvSpPr/>
          <p:nvPr/>
        </p:nvSpPr>
        <p:spPr>
          <a:xfrm>
            <a:off x="8244408" y="2430175"/>
            <a:ext cx="810616" cy="288032"/>
          </a:xfrm>
          <a:prstGeom prst="homePlate">
            <a:avLst/>
          </a:prstGeom>
          <a:solidFill>
            <a:srgbClr val="C00000"/>
          </a:solidFill>
          <a:ln>
            <a:noFill/>
          </a:ln>
          <a:effectLst/>
        </p:spPr>
        <p:style>
          <a:lnRef idx="1">
            <a:schemeClr val="accent2"/>
          </a:lnRef>
          <a:fillRef idx="2">
            <a:schemeClr val="accent2"/>
          </a:fillRef>
          <a:effectRef idx="1">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b="1" dirty="0">
                <a:solidFill>
                  <a:schemeClr val="bg1"/>
                </a:solidFill>
                <a:latin typeface="Arial" panose="020B0604020202020204" pitchFamily="34" charset="0"/>
                <a:cs typeface="Arial" panose="020B0604020202020204" pitchFamily="34" charset="0"/>
              </a:rPr>
              <a:t>+3,5%</a:t>
            </a:r>
          </a:p>
        </p:txBody>
      </p:sp>
      <p:sp>
        <p:nvSpPr>
          <p:cNvPr id="14" name="1 Pentágono"/>
          <p:cNvSpPr/>
          <p:nvPr/>
        </p:nvSpPr>
        <p:spPr>
          <a:xfrm>
            <a:off x="8244408" y="2824021"/>
            <a:ext cx="810616" cy="288032"/>
          </a:xfrm>
          <a:prstGeom prst="homePlate">
            <a:avLst/>
          </a:prstGeom>
          <a:solidFill>
            <a:srgbClr val="0055D4"/>
          </a:solidFill>
          <a:ln>
            <a:noFill/>
          </a:ln>
          <a:effectLst/>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b="1" dirty="0">
                <a:solidFill>
                  <a:schemeClr val="bg1"/>
                </a:solidFill>
                <a:latin typeface="Arial" panose="020B0604020202020204" pitchFamily="34" charset="0"/>
                <a:cs typeface="Arial" panose="020B0604020202020204" pitchFamily="34" charset="0"/>
              </a:rPr>
              <a:t>-0,8%</a:t>
            </a:r>
          </a:p>
        </p:txBody>
      </p:sp>
      <p:sp>
        <p:nvSpPr>
          <p:cNvPr id="17" name="1 Pentágono"/>
          <p:cNvSpPr/>
          <p:nvPr/>
        </p:nvSpPr>
        <p:spPr>
          <a:xfrm>
            <a:off x="8231082" y="3798327"/>
            <a:ext cx="823942" cy="288032"/>
          </a:xfrm>
          <a:prstGeom prst="homePlate">
            <a:avLst/>
          </a:prstGeom>
          <a:solidFill>
            <a:srgbClr val="00B050"/>
          </a:solidFill>
          <a:ln>
            <a:noFill/>
          </a:ln>
          <a:effectLst/>
        </p:spPr>
        <p:style>
          <a:lnRef idx="1">
            <a:schemeClr val="accent3"/>
          </a:lnRef>
          <a:fillRef idx="3">
            <a:schemeClr val="accent3"/>
          </a:fillRef>
          <a:effectRef idx="2">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b="1" dirty="0">
                <a:solidFill>
                  <a:schemeClr val="bg1"/>
                </a:solidFill>
                <a:latin typeface="Arial" panose="020B0604020202020204" pitchFamily="34" charset="0"/>
                <a:cs typeface="Arial" panose="020B0604020202020204" pitchFamily="34" charset="0"/>
              </a:rPr>
              <a:t>-13,5%**</a:t>
            </a:r>
          </a:p>
        </p:txBody>
      </p:sp>
      <p:sp>
        <p:nvSpPr>
          <p:cNvPr id="22" name="1 CuadroTexto">
            <a:extLst>
              <a:ext uri="{FF2B5EF4-FFF2-40B4-BE49-F238E27FC236}">
                <a16:creationId xmlns:a16="http://schemas.microsoft.com/office/drawing/2014/main" id="{12998850-8DA1-C540-800C-EF34B334BA64}"/>
              </a:ext>
            </a:extLst>
          </p:cNvPr>
          <p:cNvSpPr txBox="1"/>
          <p:nvPr/>
        </p:nvSpPr>
        <p:spPr>
          <a:xfrm>
            <a:off x="5885384" y="6307016"/>
            <a:ext cx="3564904" cy="2714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18" name="Rectángulo 17">
            <a:extLst>
              <a:ext uri="{FF2B5EF4-FFF2-40B4-BE49-F238E27FC236}">
                <a16:creationId xmlns:a16="http://schemas.microsoft.com/office/drawing/2014/main" id="{E6264C9F-CDBB-9C47-9DE8-CDB6101C10BB}"/>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9" name="1 Título">
            <a:extLst>
              <a:ext uri="{FF2B5EF4-FFF2-40B4-BE49-F238E27FC236}">
                <a16:creationId xmlns:a16="http://schemas.microsoft.com/office/drawing/2014/main" id="{11B98142-EDE7-B448-9579-758083C31CD9}"/>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a:solidFill>
                  <a:schemeClr val="bg1"/>
                </a:solidFill>
                <a:latin typeface="Arial" panose="020B0604020202020204" pitchFamily="34" charset="0"/>
                <a:cs typeface="Arial" panose="020B0604020202020204" pitchFamily="34" charset="0"/>
              </a:rPr>
              <a:t>Licencias Médicas de Origen Común Tramitadas</a:t>
            </a:r>
            <a:endParaRPr lang="es-CL" sz="2400" dirty="0">
              <a:solidFill>
                <a:schemeClr val="bg1"/>
              </a:solidFill>
              <a:latin typeface="Arial" panose="020B0604020202020204" pitchFamily="34" charset="0"/>
              <a:cs typeface="Arial" panose="020B0604020202020204" pitchFamily="34" charset="0"/>
            </a:endParaRPr>
          </a:p>
        </p:txBody>
      </p:sp>
      <p:sp>
        <p:nvSpPr>
          <p:cNvPr id="23" name="Redondear rectángulo de esquina del mismo lado 22">
            <a:extLst>
              <a:ext uri="{FF2B5EF4-FFF2-40B4-BE49-F238E27FC236}">
                <a16:creationId xmlns:a16="http://schemas.microsoft.com/office/drawing/2014/main" id="{DA38486A-0C8C-304A-813C-DF34FCF757F9}"/>
              </a:ext>
            </a:extLst>
          </p:cNvPr>
          <p:cNvSpPr/>
          <p:nvPr/>
        </p:nvSpPr>
        <p:spPr>
          <a:xfrm rot="16200000">
            <a:off x="7455881" y="300719"/>
            <a:ext cx="1190995" cy="2185246"/>
          </a:xfrm>
          <a:prstGeom prst="round2Same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F30F0304-EEC5-5F4A-9B81-F8853424A64F}"/>
              </a:ext>
            </a:extLst>
          </p:cNvPr>
          <p:cNvSpPr/>
          <p:nvPr/>
        </p:nvSpPr>
        <p:spPr>
          <a:xfrm>
            <a:off x="7217854" y="836713"/>
            <a:ext cx="4572000" cy="1092607"/>
          </a:xfrm>
          <a:prstGeom prst="rect">
            <a:avLst/>
          </a:prstGeom>
        </p:spPr>
        <p:txBody>
          <a:bodyPr>
            <a:spAutoFit/>
          </a:bodyPr>
          <a:lstStyle/>
          <a:p>
            <a:r>
              <a:rPr lang="es-CL" sz="1200" b="1" dirty="0">
                <a:solidFill>
                  <a:schemeClr val="bg1"/>
                </a:solidFill>
              </a:rPr>
              <a:t>Variación 2016-2020</a:t>
            </a:r>
          </a:p>
          <a:p>
            <a:endParaRPr lang="es-CL" sz="1200" b="1" dirty="0">
              <a:solidFill>
                <a:schemeClr val="bg1"/>
              </a:solidFill>
            </a:endParaRPr>
          </a:p>
          <a:p>
            <a:r>
              <a:rPr lang="es-CL" sz="1200" b="1" dirty="0">
                <a:solidFill>
                  <a:schemeClr val="bg1"/>
                </a:solidFill>
              </a:rPr>
              <a:t>FONASA  +27,8%</a:t>
            </a:r>
          </a:p>
          <a:p>
            <a:pPr>
              <a:spcAft>
                <a:spcPts val="600"/>
              </a:spcAft>
            </a:pPr>
            <a:r>
              <a:rPr lang="es-CL" sz="1200" b="1" dirty="0">
                <a:solidFill>
                  <a:schemeClr val="bg1"/>
                </a:solidFill>
              </a:rPr>
              <a:t>ISAPRE    -10,6%</a:t>
            </a:r>
          </a:p>
          <a:p>
            <a:r>
              <a:rPr lang="es-CL" sz="1200" b="1" dirty="0">
                <a:solidFill>
                  <a:schemeClr val="bg1"/>
                </a:solidFill>
              </a:rPr>
              <a:t>SISTEMA +16,6%</a:t>
            </a:r>
          </a:p>
        </p:txBody>
      </p:sp>
      <p:sp>
        <p:nvSpPr>
          <p:cNvPr id="20" name="Rectángulo 19">
            <a:extLst>
              <a:ext uri="{FF2B5EF4-FFF2-40B4-BE49-F238E27FC236}">
                <a16:creationId xmlns:a16="http://schemas.microsoft.com/office/drawing/2014/main" id="{AC6E5D36-9F23-6141-BFBB-FD823F8D095B}"/>
              </a:ext>
            </a:extLst>
          </p:cNvPr>
          <p:cNvSpPr/>
          <p:nvPr/>
        </p:nvSpPr>
        <p:spPr>
          <a:xfrm>
            <a:off x="0" y="6589549"/>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7" name="Rectángulo 26">
            <a:extLst>
              <a:ext uri="{FF2B5EF4-FFF2-40B4-BE49-F238E27FC236}">
                <a16:creationId xmlns:a16="http://schemas.microsoft.com/office/drawing/2014/main" id="{FCFACEEA-1417-CF48-B6BD-10C113F878AA}"/>
              </a:ext>
            </a:extLst>
          </p:cNvPr>
          <p:cNvSpPr/>
          <p:nvPr/>
        </p:nvSpPr>
        <p:spPr>
          <a:xfrm>
            <a:off x="251520" y="6576883"/>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8" name="Rectangle 5">
            <a:extLst>
              <a:ext uri="{FF2B5EF4-FFF2-40B4-BE49-F238E27FC236}">
                <a16:creationId xmlns:a16="http://schemas.microsoft.com/office/drawing/2014/main" id="{AAEF14D5-970A-9F47-97C3-084E60E5E84B}"/>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16CA3FF0-6E81-3241-A28F-AE46F8C88F15}"/>
              </a:ext>
            </a:extLst>
          </p:cNvPr>
          <p:cNvSpPr/>
          <p:nvPr/>
        </p:nvSpPr>
        <p:spPr>
          <a:xfrm>
            <a:off x="7217854" y="1654090"/>
            <a:ext cx="1440160" cy="248131"/>
          </a:xfrm>
          <a:prstGeom prst="rect">
            <a:avLst/>
          </a:prstGeom>
          <a:no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36767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dondear rectángulo de esquina del mismo lado 22">
            <a:extLst>
              <a:ext uri="{FF2B5EF4-FFF2-40B4-BE49-F238E27FC236}">
                <a16:creationId xmlns:a16="http://schemas.microsoft.com/office/drawing/2014/main" id="{90081B13-CD4C-BA4F-99A9-4FD8BB8D5902}"/>
              </a:ext>
            </a:extLst>
          </p:cNvPr>
          <p:cNvSpPr/>
          <p:nvPr/>
        </p:nvSpPr>
        <p:spPr>
          <a:xfrm rot="16200000">
            <a:off x="2515101" y="-823637"/>
            <a:ext cx="4104457" cy="9153341"/>
          </a:xfrm>
          <a:prstGeom prst="round2SameRect">
            <a:avLst>
              <a:gd name="adj1" fmla="val 0"/>
              <a:gd name="adj2" fmla="val 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aphicFrame>
        <p:nvGraphicFramePr>
          <p:cNvPr id="10" name="Tabla 9">
            <a:extLst>
              <a:ext uri="{FF2B5EF4-FFF2-40B4-BE49-F238E27FC236}">
                <a16:creationId xmlns:a16="http://schemas.microsoft.com/office/drawing/2014/main" id="{B1B4A5B9-E855-0A44-B81A-842871D275D7}"/>
              </a:ext>
            </a:extLst>
          </p:cNvPr>
          <p:cNvGraphicFramePr>
            <a:graphicFrameLocks noGrp="1"/>
          </p:cNvGraphicFramePr>
          <p:nvPr>
            <p:extLst>
              <p:ext uri="{D42A27DB-BD31-4B8C-83A1-F6EECF244321}">
                <p14:modId xmlns:p14="http://schemas.microsoft.com/office/powerpoint/2010/main" val="688796672"/>
              </p:ext>
            </p:extLst>
          </p:nvPr>
        </p:nvGraphicFramePr>
        <p:xfrm>
          <a:off x="3659433" y="1793809"/>
          <a:ext cx="4759795" cy="3816140"/>
        </p:xfrm>
        <a:graphic>
          <a:graphicData uri="http://schemas.openxmlformats.org/drawingml/2006/table">
            <a:tbl>
              <a:tblPr/>
              <a:tblGrid>
                <a:gridCol w="1942774">
                  <a:extLst>
                    <a:ext uri="{9D8B030D-6E8A-4147-A177-3AD203B41FA5}">
                      <a16:colId xmlns:a16="http://schemas.microsoft.com/office/drawing/2014/main" val="717202808"/>
                    </a:ext>
                  </a:extLst>
                </a:gridCol>
                <a:gridCol w="939007">
                  <a:extLst>
                    <a:ext uri="{9D8B030D-6E8A-4147-A177-3AD203B41FA5}">
                      <a16:colId xmlns:a16="http://schemas.microsoft.com/office/drawing/2014/main" val="2585458977"/>
                    </a:ext>
                  </a:extLst>
                </a:gridCol>
                <a:gridCol w="939007">
                  <a:extLst>
                    <a:ext uri="{9D8B030D-6E8A-4147-A177-3AD203B41FA5}">
                      <a16:colId xmlns:a16="http://schemas.microsoft.com/office/drawing/2014/main" val="3598379695"/>
                    </a:ext>
                  </a:extLst>
                </a:gridCol>
                <a:gridCol w="939007">
                  <a:extLst>
                    <a:ext uri="{9D8B030D-6E8A-4147-A177-3AD203B41FA5}">
                      <a16:colId xmlns:a16="http://schemas.microsoft.com/office/drawing/2014/main" val="3749557424"/>
                    </a:ext>
                  </a:extLst>
                </a:gridCol>
              </a:tblGrid>
              <a:tr h="339212">
                <a:tc>
                  <a:txBody>
                    <a:bodyPr/>
                    <a:lstStyle/>
                    <a:p>
                      <a:pPr algn="l" fontAlgn="ctr"/>
                      <a:endParaRPr lang="es-CL"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rtl="0" fontAlgn="ctr"/>
                      <a:r>
                        <a:rPr lang="es-CL" sz="1350" b="1" i="0" u="none" strike="noStrike" dirty="0">
                          <a:solidFill>
                            <a:srgbClr val="C00000"/>
                          </a:solidFill>
                          <a:effectLst/>
                          <a:latin typeface="Arial" panose="020B0604020202020204" pitchFamily="34" charset="0"/>
                          <a:cs typeface="Arial" panose="020B0604020202020204" pitchFamily="34" charset="0"/>
                        </a:rPr>
                        <a:t>FONASA</a:t>
                      </a:r>
                    </a:p>
                  </a:txBody>
                  <a:tcPr marL="9525" marR="9525" marT="9525"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dirty="0">
                          <a:solidFill>
                            <a:srgbClr val="C00000"/>
                          </a:solidFill>
                          <a:effectLst/>
                          <a:latin typeface="Arial" panose="020B0604020202020204" pitchFamily="34" charset="0"/>
                          <a:cs typeface="Arial" panose="020B0604020202020204" pitchFamily="34" charset="0"/>
                        </a:rPr>
                        <a:t>ISAPRE</a:t>
                      </a:r>
                    </a:p>
                  </a:txBody>
                  <a:tcPr marL="9525" marR="9525" marT="9525"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ctr"/>
                      <a:r>
                        <a:rPr lang="es-CL" sz="1350" b="1" i="0" u="none" strike="noStrike" dirty="0">
                          <a:solidFill>
                            <a:srgbClr val="C00000"/>
                          </a:solidFill>
                          <a:effectLst/>
                          <a:latin typeface="Arial" panose="020B0604020202020204" pitchFamily="34" charset="0"/>
                          <a:cs typeface="Arial" panose="020B0604020202020204" pitchFamily="34" charset="0"/>
                        </a:rPr>
                        <a:t>SISTEMA</a:t>
                      </a:r>
                    </a:p>
                  </a:txBody>
                  <a:tcPr marL="9525" marR="9525" marT="9525" marB="0" anchor="ctr">
                    <a:lnL>
                      <a:noFill/>
                    </a:lnL>
                    <a:lnR>
                      <a:noFill/>
                    </a:lnR>
                    <a:lnT>
                      <a:noFill/>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618771806"/>
                  </a:ext>
                </a:extLst>
              </a:tr>
              <a:tr h="282677">
                <a:tc>
                  <a:txBody>
                    <a:bodyPr/>
                    <a:lstStyle/>
                    <a:p>
                      <a:pPr algn="l" rtl="0" fontAlgn="ctr"/>
                      <a:r>
                        <a:rPr lang="es-CL" sz="1350" b="0" i="0" u="none" strike="noStrike" dirty="0">
                          <a:solidFill>
                            <a:schemeClr val="tx1"/>
                          </a:solidFill>
                          <a:effectLst/>
                          <a:latin typeface="Arial" panose="020B0604020202020204" pitchFamily="34" charset="0"/>
                          <a:cs typeface="Arial" panose="020B0604020202020204" pitchFamily="34" charset="0"/>
                        </a:rPr>
                        <a:t>SISTEMA</a:t>
                      </a:r>
                    </a:p>
                  </a:txBody>
                  <a:tcPr marL="9525" marR="9525" marT="9525" marB="0" anchor="ctr">
                    <a:lnL>
                      <a:noFill/>
                    </a:lnL>
                    <a:lnR>
                      <a:noFill/>
                    </a:lnR>
                    <a:lnT>
                      <a:noFill/>
                    </a:lnT>
                    <a:lnB>
                      <a:noFill/>
                    </a:lnB>
                  </a:tcPr>
                </a:tc>
                <a:tc>
                  <a:txBody>
                    <a:bodyPr/>
                    <a:lstStyle/>
                    <a:p>
                      <a:pPr algn="ctr" rtl="0" fontAlgn="ctr"/>
                      <a:r>
                        <a:rPr lang="es-CL" sz="1350" b="0" i="0" u="none" strike="noStrike" dirty="0">
                          <a:solidFill>
                            <a:schemeClr val="tx1"/>
                          </a:solidFill>
                          <a:effectLst/>
                          <a:latin typeface="Arial" panose="020B0604020202020204" pitchFamily="34" charset="0"/>
                          <a:cs typeface="Arial" panose="020B0604020202020204" pitchFamily="34" charset="0"/>
                        </a:rPr>
                        <a:t>101,9</a:t>
                      </a:r>
                    </a:p>
                  </a:txBody>
                  <a:tcPr marL="9525" marR="9525" marT="9525" marB="0" anchor="ctr">
                    <a:lnL>
                      <a:noFill/>
                    </a:lnL>
                    <a:lnR>
                      <a:noFill/>
                    </a:lnR>
                    <a:lnT w="12700" cap="flat" cmpd="sng" algn="ctr">
                      <a:solidFill>
                        <a:srgbClr val="1F497D"/>
                      </a:solidFill>
                      <a:prstDash val="solid"/>
                      <a:round/>
                      <a:headEnd type="none" w="med" len="med"/>
                      <a:tailEnd type="none" w="med" len="med"/>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78,4</a:t>
                      </a:r>
                    </a:p>
                  </a:txBody>
                  <a:tcPr marL="9525" marR="9525" marT="9525" marB="0" anchor="ctr">
                    <a:lnL>
                      <a:noFill/>
                    </a:lnL>
                    <a:lnR>
                      <a:noFill/>
                    </a:lnR>
                    <a:lnT w="12700" cap="flat" cmpd="sng" algn="ctr">
                      <a:solidFill>
                        <a:srgbClr val="1F497D"/>
                      </a:solidFill>
                      <a:prstDash val="solid"/>
                      <a:round/>
                      <a:headEnd type="none" w="med" len="med"/>
                      <a:tailEnd type="none" w="med" len="med"/>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95,6</a:t>
                      </a:r>
                    </a:p>
                  </a:txBody>
                  <a:tcPr marL="9525" marR="9525" marT="9525" marB="0" anchor="ctr">
                    <a:lnL>
                      <a:noFill/>
                    </a:lnL>
                    <a:lnR>
                      <a:noFill/>
                    </a:lnR>
                    <a:lnT w="12700" cap="flat" cmpd="sng" algn="ctr">
                      <a:solidFill>
                        <a:srgbClr val="1F497D"/>
                      </a:solidFill>
                      <a:prstDash val="solid"/>
                      <a:round/>
                      <a:headEnd type="none" w="med" len="med"/>
                      <a:tailEnd type="none" w="med" len="med"/>
                    </a:lnT>
                    <a:lnB>
                      <a:noFill/>
                    </a:lnB>
                  </a:tcPr>
                </a:tc>
                <a:extLst>
                  <a:ext uri="{0D108BD9-81ED-4DB2-BD59-A6C34878D82A}">
                    <a16:rowId xmlns:a16="http://schemas.microsoft.com/office/drawing/2014/main" val="3896720465"/>
                  </a:ext>
                </a:extLst>
              </a:tr>
              <a:tr h="325079">
                <a:tc>
                  <a:txBody>
                    <a:bodyPr/>
                    <a:lstStyle/>
                    <a:p>
                      <a:pPr algn="l" rtl="0" fontAlgn="ctr"/>
                      <a:r>
                        <a:rPr lang="es-CL" sz="1350" b="0" i="1" u="none" strike="noStrike">
                          <a:solidFill>
                            <a:schemeClr val="tx1"/>
                          </a:solidFill>
                          <a:effectLst/>
                          <a:latin typeface="Arial" panose="020B0604020202020204" pitchFamily="34" charset="0"/>
                          <a:cs typeface="Arial" panose="020B0604020202020204" pitchFamily="34" charset="0"/>
                        </a:rPr>
                        <a:t>Sexo</a:t>
                      </a:r>
                    </a:p>
                  </a:txBody>
                  <a:tcPr marL="9525" marR="9525" marT="9525" marB="0" anchor="ctr">
                    <a:lnL>
                      <a:noFill/>
                    </a:lnL>
                    <a:lnR>
                      <a:noFill/>
                    </a:lnR>
                    <a:lnT>
                      <a:noFill/>
                    </a:lnT>
                    <a:lnB>
                      <a:noFill/>
                    </a:lnB>
                  </a:tcPr>
                </a:tc>
                <a:tc>
                  <a:txBody>
                    <a:bodyPr/>
                    <a:lstStyle/>
                    <a:p>
                      <a:pPr algn="ctr" fontAlgn="ctr"/>
                      <a:endParaRPr lang="es-CL"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s-CL"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es-CL"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692010800"/>
                  </a:ext>
                </a:extLst>
              </a:tr>
              <a:tr h="282677">
                <a:tc>
                  <a:txBody>
                    <a:bodyPr/>
                    <a:lstStyle/>
                    <a:p>
                      <a:pPr algn="r" rtl="0" fontAlgn="ctr"/>
                      <a:r>
                        <a:rPr lang="es-CL" sz="1350" b="0" i="0" u="none" strike="noStrike">
                          <a:solidFill>
                            <a:schemeClr val="tx1"/>
                          </a:solidFill>
                          <a:effectLst/>
                          <a:latin typeface="Arial" panose="020B0604020202020204" pitchFamily="34" charset="0"/>
                          <a:cs typeface="Arial" panose="020B0604020202020204" pitchFamily="34" charset="0"/>
                        </a:rPr>
                        <a:t>Hombre</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78,2</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65,3</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74,3</a:t>
                      </a:r>
                    </a:p>
                  </a:txBody>
                  <a:tcPr marL="9525" marR="9525" marT="9525" marB="0" anchor="ctr">
                    <a:lnL>
                      <a:noFill/>
                    </a:lnL>
                    <a:lnR>
                      <a:noFill/>
                    </a:lnR>
                    <a:lnT>
                      <a:noFill/>
                    </a:lnT>
                    <a:lnB>
                      <a:noFill/>
                    </a:lnB>
                  </a:tcPr>
                </a:tc>
                <a:extLst>
                  <a:ext uri="{0D108BD9-81ED-4DB2-BD59-A6C34878D82A}">
                    <a16:rowId xmlns:a16="http://schemas.microsoft.com/office/drawing/2014/main" val="3297820016"/>
                  </a:ext>
                </a:extLst>
              </a:tr>
              <a:tr h="282677">
                <a:tc>
                  <a:txBody>
                    <a:bodyPr/>
                    <a:lstStyle/>
                    <a:p>
                      <a:pPr algn="r" rtl="0" fontAlgn="ctr"/>
                      <a:r>
                        <a:rPr lang="es-CL" sz="1350" b="0" i="0" u="none" strike="noStrike">
                          <a:solidFill>
                            <a:schemeClr val="tx1"/>
                          </a:solidFill>
                          <a:effectLst/>
                          <a:latin typeface="Arial" panose="020B0604020202020204" pitchFamily="34" charset="0"/>
                          <a:cs typeface="Arial" panose="020B0604020202020204" pitchFamily="34" charset="0"/>
                        </a:rPr>
                        <a:t>Mujer</a:t>
                      </a:r>
                    </a:p>
                  </a:txBody>
                  <a:tcPr marL="9525" marR="9525" marT="9525" marB="0" anchor="ctr">
                    <a:lnL>
                      <a:noFill/>
                    </a:lnL>
                    <a:lnR>
                      <a:noFill/>
                    </a:lnR>
                    <a:lnT>
                      <a:noFill/>
                    </a:lnT>
                    <a:lnB>
                      <a:noFill/>
                    </a:lnB>
                  </a:tcPr>
                </a:tc>
                <a:tc>
                  <a:txBody>
                    <a:bodyPr/>
                    <a:lstStyle/>
                    <a:p>
                      <a:pPr algn="ctr" rtl="0" fontAlgn="ctr"/>
                      <a:r>
                        <a:rPr lang="es-CL" sz="1350" b="1" i="0" u="none" strike="noStrike" dirty="0">
                          <a:solidFill>
                            <a:schemeClr val="tx1"/>
                          </a:solidFill>
                          <a:effectLst/>
                          <a:latin typeface="Arial" panose="020B0604020202020204" pitchFamily="34" charset="0"/>
                          <a:cs typeface="Arial" panose="020B0604020202020204" pitchFamily="34" charset="0"/>
                        </a:rPr>
                        <a:t>133,1</a:t>
                      </a:r>
                    </a:p>
                  </a:txBody>
                  <a:tcPr marL="9525" marR="9525" marT="9525" marB="0" anchor="ctr">
                    <a:lnL>
                      <a:noFill/>
                    </a:lnL>
                    <a:lnR>
                      <a:noFill/>
                    </a:lnR>
                    <a:lnT>
                      <a:noFill/>
                    </a:lnT>
                    <a:lnB>
                      <a:noFill/>
                    </a:lnB>
                  </a:tcPr>
                </a:tc>
                <a:tc>
                  <a:txBody>
                    <a:bodyPr/>
                    <a:lstStyle/>
                    <a:p>
                      <a:pPr algn="ctr" rtl="0" fontAlgn="ctr"/>
                      <a:r>
                        <a:rPr lang="es-CL" sz="1350" b="1" i="0" u="none" strike="noStrike" dirty="0">
                          <a:solidFill>
                            <a:schemeClr val="tx1"/>
                          </a:solidFill>
                          <a:effectLst/>
                          <a:latin typeface="Arial" panose="020B0604020202020204" pitchFamily="34" charset="0"/>
                          <a:cs typeface="Arial" panose="020B0604020202020204" pitchFamily="34" charset="0"/>
                        </a:rPr>
                        <a:t>101,6</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125,8</a:t>
                      </a:r>
                    </a:p>
                  </a:txBody>
                  <a:tcPr marL="9525" marR="9525" marT="9525" marB="0" anchor="ctr">
                    <a:lnL>
                      <a:noFill/>
                    </a:lnL>
                    <a:lnR>
                      <a:noFill/>
                    </a:lnR>
                    <a:lnT>
                      <a:noFill/>
                    </a:lnT>
                    <a:lnB>
                      <a:noFill/>
                    </a:lnB>
                  </a:tcPr>
                </a:tc>
                <a:extLst>
                  <a:ext uri="{0D108BD9-81ED-4DB2-BD59-A6C34878D82A}">
                    <a16:rowId xmlns:a16="http://schemas.microsoft.com/office/drawing/2014/main" val="2289181475"/>
                  </a:ext>
                </a:extLst>
              </a:tr>
              <a:tr h="325079">
                <a:tc>
                  <a:txBody>
                    <a:bodyPr/>
                    <a:lstStyle/>
                    <a:p>
                      <a:pPr algn="l" rtl="0" fontAlgn="ctr"/>
                      <a:r>
                        <a:rPr lang="es-CL" sz="1350" b="0" i="1" u="none" strike="noStrike">
                          <a:solidFill>
                            <a:schemeClr val="tx1"/>
                          </a:solidFill>
                          <a:effectLst/>
                          <a:latin typeface="Arial" panose="020B0604020202020204" pitchFamily="34" charset="0"/>
                          <a:cs typeface="Arial" panose="020B0604020202020204" pitchFamily="34" charset="0"/>
                        </a:rPr>
                        <a:t>Edad</a:t>
                      </a:r>
                    </a:p>
                  </a:txBody>
                  <a:tcPr marL="9525" marR="9525" marT="9525" marB="0" anchor="ctr">
                    <a:lnL>
                      <a:noFill/>
                    </a:lnL>
                    <a:lnR>
                      <a:noFill/>
                    </a:lnR>
                    <a:lnT>
                      <a:noFill/>
                    </a:lnT>
                    <a:lnB>
                      <a:noFill/>
                    </a:lnB>
                  </a:tcPr>
                </a:tc>
                <a:tc>
                  <a:txBody>
                    <a:bodyPr/>
                    <a:lstStyle/>
                    <a:p>
                      <a:pPr algn="ctr" fontAlgn="ctr"/>
                      <a:endParaRPr lang="es-CL"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s-CL"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es-CL" sz="18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183579168"/>
                  </a:ext>
                </a:extLst>
              </a:tr>
              <a:tr h="282677">
                <a:tc>
                  <a:txBody>
                    <a:bodyPr/>
                    <a:lstStyle/>
                    <a:p>
                      <a:pPr algn="r" rtl="0" fontAlgn="ctr"/>
                      <a:r>
                        <a:rPr lang="es-CL" sz="1350" b="0" i="0" u="none" strike="noStrike">
                          <a:solidFill>
                            <a:schemeClr val="tx1"/>
                          </a:solidFill>
                          <a:effectLst/>
                          <a:latin typeface="Arial" panose="020B0604020202020204" pitchFamily="34" charset="0"/>
                          <a:cs typeface="Arial" panose="020B0604020202020204" pitchFamily="34" charset="0"/>
                        </a:rPr>
                        <a:t>19 y menos</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75,1</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52,2</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74,1</a:t>
                      </a:r>
                    </a:p>
                  </a:txBody>
                  <a:tcPr marL="9525" marR="9525" marT="9525" marB="0" anchor="ctr">
                    <a:lnL>
                      <a:noFill/>
                    </a:lnL>
                    <a:lnR>
                      <a:noFill/>
                    </a:lnR>
                    <a:lnT>
                      <a:noFill/>
                    </a:lnT>
                    <a:lnB>
                      <a:noFill/>
                    </a:lnB>
                  </a:tcPr>
                </a:tc>
                <a:extLst>
                  <a:ext uri="{0D108BD9-81ED-4DB2-BD59-A6C34878D82A}">
                    <a16:rowId xmlns:a16="http://schemas.microsoft.com/office/drawing/2014/main" val="2546788023"/>
                  </a:ext>
                </a:extLst>
              </a:tr>
              <a:tr h="282677">
                <a:tc>
                  <a:txBody>
                    <a:bodyPr/>
                    <a:lstStyle/>
                    <a:p>
                      <a:pPr algn="r" rtl="0" fontAlgn="ctr"/>
                      <a:r>
                        <a:rPr lang="es-CL" sz="1350" b="0" i="0" u="none" strike="noStrike" dirty="0">
                          <a:solidFill>
                            <a:schemeClr val="tx1"/>
                          </a:solidFill>
                          <a:effectLst/>
                          <a:latin typeface="Arial" panose="020B0604020202020204" pitchFamily="34" charset="0"/>
                          <a:cs typeface="Arial" panose="020B0604020202020204" pitchFamily="34" charset="0"/>
                        </a:rPr>
                        <a:t>20-24</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100,7</a:t>
                      </a:r>
                    </a:p>
                  </a:txBody>
                  <a:tcPr marL="9525" marR="9525" marT="9525" marB="0" anchor="ctr">
                    <a:lnL>
                      <a:noFill/>
                    </a:lnL>
                    <a:lnR>
                      <a:noFill/>
                    </a:lnR>
                    <a:lnT>
                      <a:noFill/>
                    </a:lnT>
                    <a:lnB>
                      <a:noFill/>
                    </a:lnB>
                  </a:tcPr>
                </a:tc>
                <a:tc>
                  <a:txBody>
                    <a:bodyPr/>
                    <a:lstStyle/>
                    <a:p>
                      <a:pPr algn="ctr" rtl="0" fontAlgn="ctr"/>
                      <a:r>
                        <a:rPr lang="es-CL" sz="1350" b="1" i="0" u="none" strike="noStrike" dirty="0">
                          <a:solidFill>
                            <a:schemeClr val="tx1"/>
                          </a:solidFill>
                          <a:effectLst/>
                          <a:latin typeface="Arial" panose="020B0604020202020204" pitchFamily="34" charset="0"/>
                          <a:cs typeface="Arial" panose="020B0604020202020204" pitchFamily="34" charset="0"/>
                        </a:rPr>
                        <a:t>86,1</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99,1</a:t>
                      </a:r>
                    </a:p>
                  </a:txBody>
                  <a:tcPr marL="9525" marR="9525" marT="9525" marB="0" anchor="ctr">
                    <a:lnL>
                      <a:noFill/>
                    </a:lnL>
                    <a:lnR>
                      <a:noFill/>
                    </a:lnR>
                    <a:lnT>
                      <a:noFill/>
                    </a:lnT>
                    <a:lnB>
                      <a:noFill/>
                    </a:lnB>
                  </a:tcPr>
                </a:tc>
                <a:extLst>
                  <a:ext uri="{0D108BD9-81ED-4DB2-BD59-A6C34878D82A}">
                    <a16:rowId xmlns:a16="http://schemas.microsoft.com/office/drawing/2014/main" val="1635505571"/>
                  </a:ext>
                </a:extLst>
              </a:tr>
              <a:tr h="282677">
                <a:tc>
                  <a:txBody>
                    <a:bodyPr/>
                    <a:lstStyle/>
                    <a:p>
                      <a:pPr algn="r" rtl="0" fontAlgn="ctr"/>
                      <a:r>
                        <a:rPr lang="es-CL" sz="1350" b="0" i="0" u="none" strike="noStrike">
                          <a:solidFill>
                            <a:schemeClr val="tx1"/>
                          </a:solidFill>
                          <a:effectLst/>
                          <a:latin typeface="Arial" panose="020B0604020202020204" pitchFamily="34" charset="0"/>
                          <a:cs typeface="Arial" panose="020B0604020202020204" pitchFamily="34" charset="0"/>
                        </a:rPr>
                        <a:t>25-34</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106,1</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85,9</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100,3</a:t>
                      </a:r>
                    </a:p>
                  </a:txBody>
                  <a:tcPr marL="9525" marR="9525" marT="9525" marB="0" anchor="ctr">
                    <a:lnL>
                      <a:noFill/>
                    </a:lnL>
                    <a:lnR>
                      <a:noFill/>
                    </a:lnR>
                    <a:lnT>
                      <a:noFill/>
                    </a:lnT>
                    <a:lnB>
                      <a:noFill/>
                    </a:lnB>
                  </a:tcPr>
                </a:tc>
                <a:extLst>
                  <a:ext uri="{0D108BD9-81ED-4DB2-BD59-A6C34878D82A}">
                    <a16:rowId xmlns:a16="http://schemas.microsoft.com/office/drawing/2014/main" val="3426709112"/>
                  </a:ext>
                </a:extLst>
              </a:tr>
              <a:tr h="282677">
                <a:tc>
                  <a:txBody>
                    <a:bodyPr/>
                    <a:lstStyle/>
                    <a:p>
                      <a:pPr algn="r" rtl="0" fontAlgn="ctr"/>
                      <a:r>
                        <a:rPr lang="es-CL" sz="1350" b="0" i="0" u="none" strike="noStrike" dirty="0">
                          <a:solidFill>
                            <a:schemeClr val="tx1"/>
                          </a:solidFill>
                          <a:effectLst/>
                          <a:latin typeface="Arial" panose="020B0604020202020204" pitchFamily="34" charset="0"/>
                          <a:cs typeface="Arial" panose="020B0604020202020204" pitchFamily="34" charset="0"/>
                        </a:rPr>
                        <a:t>35-44</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102,6</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78,9</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94,8</a:t>
                      </a:r>
                    </a:p>
                  </a:txBody>
                  <a:tcPr marL="9525" marR="9525" marT="9525" marB="0" anchor="ctr">
                    <a:lnL>
                      <a:noFill/>
                    </a:lnL>
                    <a:lnR>
                      <a:noFill/>
                    </a:lnR>
                    <a:lnT>
                      <a:noFill/>
                    </a:lnT>
                    <a:lnB>
                      <a:noFill/>
                    </a:lnB>
                  </a:tcPr>
                </a:tc>
                <a:extLst>
                  <a:ext uri="{0D108BD9-81ED-4DB2-BD59-A6C34878D82A}">
                    <a16:rowId xmlns:a16="http://schemas.microsoft.com/office/drawing/2014/main" val="403152451"/>
                  </a:ext>
                </a:extLst>
              </a:tr>
              <a:tr h="282677">
                <a:tc>
                  <a:txBody>
                    <a:bodyPr/>
                    <a:lstStyle/>
                    <a:p>
                      <a:pPr algn="r" rtl="0" fontAlgn="ctr"/>
                      <a:r>
                        <a:rPr lang="es-CL" sz="1350" b="0" i="0" u="none" strike="noStrike" dirty="0">
                          <a:solidFill>
                            <a:schemeClr val="tx1"/>
                          </a:solidFill>
                          <a:effectLst/>
                          <a:latin typeface="Arial" panose="020B0604020202020204" pitchFamily="34" charset="0"/>
                          <a:cs typeface="Arial" panose="020B0604020202020204" pitchFamily="34" charset="0"/>
                        </a:rPr>
                        <a:t>45-54</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95,9</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69,4</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88,7</a:t>
                      </a:r>
                    </a:p>
                  </a:txBody>
                  <a:tcPr marL="9525" marR="9525" marT="9525" marB="0" anchor="ctr">
                    <a:lnL>
                      <a:noFill/>
                    </a:lnL>
                    <a:lnR>
                      <a:noFill/>
                    </a:lnR>
                    <a:lnT>
                      <a:noFill/>
                    </a:lnT>
                    <a:lnB>
                      <a:noFill/>
                    </a:lnB>
                  </a:tcPr>
                </a:tc>
                <a:extLst>
                  <a:ext uri="{0D108BD9-81ED-4DB2-BD59-A6C34878D82A}">
                    <a16:rowId xmlns:a16="http://schemas.microsoft.com/office/drawing/2014/main" val="2334499199"/>
                  </a:ext>
                </a:extLst>
              </a:tr>
              <a:tr h="282677">
                <a:tc>
                  <a:txBody>
                    <a:bodyPr/>
                    <a:lstStyle/>
                    <a:p>
                      <a:pPr algn="r" rtl="0" fontAlgn="ctr"/>
                      <a:r>
                        <a:rPr lang="es-CL" sz="1350" b="0" i="0" u="none" strike="noStrike">
                          <a:solidFill>
                            <a:schemeClr val="tx1"/>
                          </a:solidFill>
                          <a:effectLst/>
                          <a:latin typeface="Arial" panose="020B0604020202020204" pitchFamily="34" charset="0"/>
                          <a:cs typeface="Arial" panose="020B0604020202020204" pitchFamily="34" charset="0"/>
                        </a:rPr>
                        <a:t>55-64</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103,5</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76,9</a:t>
                      </a:r>
                    </a:p>
                  </a:txBody>
                  <a:tcPr marL="9525" marR="9525" marT="9525" marB="0" anchor="ctr">
                    <a:lnL>
                      <a:noFill/>
                    </a:lnL>
                    <a:lnR>
                      <a:noFill/>
                    </a:lnR>
                    <a:lnT>
                      <a:noFill/>
                    </a:lnT>
                    <a:lnB>
                      <a:noFill/>
                    </a:lnB>
                  </a:tcPr>
                </a:tc>
                <a:tc>
                  <a:txBody>
                    <a:bodyPr/>
                    <a:lstStyle/>
                    <a:p>
                      <a:pPr algn="ctr" rtl="0" fontAlgn="ctr"/>
                      <a:r>
                        <a:rPr lang="es-CL" sz="1350" b="0" i="0" u="none" strike="noStrike">
                          <a:solidFill>
                            <a:schemeClr val="tx1"/>
                          </a:solidFill>
                          <a:effectLst/>
                          <a:latin typeface="Arial" panose="020B0604020202020204" pitchFamily="34" charset="0"/>
                          <a:cs typeface="Arial" panose="020B0604020202020204" pitchFamily="34" charset="0"/>
                        </a:rPr>
                        <a:t>97,3</a:t>
                      </a:r>
                    </a:p>
                  </a:txBody>
                  <a:tcPr marL="9525" marR="9525" marT="9525" marB="0" anchor="ctr">
                    <a:lnL>
                      <a:noFill/>
                    </a:lnL>
                    <a:lnR>
                      <a:noFill/>
                    </a:lnR>
                    <a:lnT>
                      <a:noFill/>
                    </a:lnT>
                    <a:lnB>
                      <a:noFill/>
                    </a:lnB>
                  </a:tcPr>
                </a:tc>
                <a:extLst>
                  <a:ext uri="{0D108BD9-81ED-4DB2-BD59-A6C34878D82A}">
                    <a16:rowId xmlns:a16="http://schemas.microsoft.com/office/drawing/2014/main" val="3607146078"/>
                  </a:ext>
                </a:extLst>
              </a:tr>
              <a:tr h="282677">
                <a:tc>
                  <a:txBody>
                    <a:bodyPr/>
                    <a:lstStyle/>
                    <a:p>
                      <a:pPr algn="r" rtl="0" fontAlgn="ctr"/>
                      <a:r>
                        <a:rPr lang="es-CL" sz="1350" b="0" i="0" u="none" strike="noStrike">
                          <a:solidFill>
                            <a:schemeClr val="tx1"/>
                          </a:solidFill>
                          <a:effectLst/>
                          <a:latin typeface="Arial" panose="020B0604020202020204" pitchFamily="34" charset="0"/>
                          <a:cs typeface="Arial" panose="020B0604020202020204" pitchFamily="34" charset="0"/>
                        </a:rPr>
                        <a:t>65 y más</a:t>
                      </a:r>
                    </a:p>
                  </a:txBody>
                  <a:tcPr marL="9525" marR="9525" marT="9525" marB="0" anchor="ctr">
                    <a:lnL>
                      <a:noFill/>
                    </a:lnL>
                    <a:lnR>
                      <a:noFill/>
                    </a:lnR>
                    <a:lnT>
                      <a:noFill/>
                    </a:lnT>
                    <a:lnB>
                      <a:noFill/>
                    </a:lnB>
                  </a:tcPr>
                </a:tc>
                <a:tc>
                  <a:txBody>
                    <a:bodyPr/>
                    <a:lstStyle/>
                    <a:p>
                      <a:pPr algn="ctr" rtl="0" fontAlgn="ctr"/>
                      <a:r>
                        <a:rPr lang="es-CL" sz="1350" b="1" i="0" u="none" strike="noStrike" dirty="0">
                          <a:solidFill>
                            <a:schemeClr val="tx1"/>
                          </a:solidFill>
                          <a:effectLst/>
                          <a:latin typeface="Arial" panose="020B0604020202020204" pitchFamily="34" charset="0"/>
                          <a:cs typeface="Arial" panose="020B0604020202020204" pitchFamily="34" charset="0"/>
                        </a:rPr>
                        <a:t>117,7</a:t>
                      </a:r>
                    </a:p>
                  </a:txBody>
                  <a:tcPr marL="9525" marR="9525" marT="9525" marB="0" anchor="ctr">
                    <a:lnL>
                      <a:noFill/>
                    </a:lnL>
                    <a:lnR>
                      <a:noFill/>
                    </a:lnR>
                    <a:lnT>
                      <a:noFill/>
                    </a:lnT>
                    <a:lnB>
                      <a:noFill/>
                    </a:lnB>
                  </a:tcPr>
                </a:tc>
                <a:tc>
                  <a:txBody>
                    <a:bodyPr/>
                    <a:lstStyle/>
                    <a:p>
                      <a:pPr algn="ctr" rtl="0" fontAlgn="ctr"/>
                      <a:r>
                        <a:rPr lang="es-CL" sz="1350" b="0" i="0" u="none" strike="noStrike" dirty="0">
                          <a:solidFill>
                            <a:schemeClr val="tx1"/>
                          </a:solidFill>
                          <a:effectLst/>
                          <a:latin typeface="Arial" panose="020B0604020202020204" pitchFamily="34" charset="0"/>
                          <a:cs typeface="Arial" panose="020B0604020202020204" pitchFamily="34" charset="0"/>
                        </a:rPr>
                        <a:t>62,8</a:t>
                      </a:r>
                    </a:p>
                  </a:txBody>
                  <a:tcPr marL="9525" marR="9525" marT="9525" marB="0" anchor="ctr">
                    <a:lnL>
                      <a:noFill/>
                    </a:lnL>
                    <a:lnR>
                      <a:noFill/>
                    </a:lnR>
                    <a:lnT>
                      <a:noFill/>
                    </a:lnT>
                    <a:lnB>
                      <a:noFill/>
                    </a:lnB>
                  </a:tcPr>
                </a:tc>
                <a:tc>
                  <a:txBody>
                    <a:bodyPr/>
                    <a:lstStyle/>
                    <a:p>
                      <a:pPr algn="ctr" rtl="0" fontAlgn="ctr"/>
                      <a:r>
                        <a:rPr lang="es-CL" sz="1350" b="0" i="0" u="none" strike="noStrike" dirty="0">
                          <a:solidFill>
                            <a:schemeClr val="tx1"/>
                          </a:solidFill>
                          <a:effectLst/>
                          <a:latin typeface="Arial" panose="020B0604020202020204" pitchFamily="34" charset="0"/>
                          <a:cs typeface="Arial" panose="020B0604020202020204" pitchFamily="34" charset="0"/>
                        </a:rPr>
                        <a:t>105,6</a:t>
                      </a:r>
                    </a:p>
                  </a:txBody>
                  <a:tcPr marL="9525" marR="9525" marT="9525" marB="0" anchor="ctr">
                    <a:lnL>
                      <a:noFill/>
                    </a:lnL>
                    <a:lnR>
                      <a:noFill/>
                    </a:lnR>
                    <a:lnT>
                      <a:noFill/>
                    </a:lnT>
                    <a:lnB>
                      <a:noFill/>
                    </a:lnB>
                  </a:tcPr>
                </a:tc>
                <a:extLst>
                  <a:ext uri="{0D108BD9-81ED-4DB2-BD59-A6C34878D82A}">
                    <a16:rowId xmlns:a16="http://schemas.microsoft.com/office/drawing/2014/main" val="2289393101"/>
                  </a:ext>
                </a:extLst>
              </a:tr>
            </a:tbl>
          </a:graphicData>
        </a:graphic>
      </p:graphicFrame>
      <p:sp>
        <p:nvSpPr>
          <p:cNvPr id="3" name="2 Marcador de contenido"/>
          <p:cNvSpPr>
            <a:spLocks noGrp="1"/>
          </p:cNvSpPr>
          <p:nvPr>
            <p:ph idx="1"/>
          </p:nvPr>
        </p:nvSpPr>
        <p:spPr>
          <a:xfrm>
            <a:off x="-9341" y="879972"/>
            <a:ext cx="9153341" cy="720080"/>
          </a:xfrm>
        </p:spPr>
        <p:txBody>
          <a:bodyPr/>
          <a:lstStyle/>
          <a:p>
            <a:pPr marL="0" indent="0" algn="ctr">
              <a:buNone/>
            </a:pPr>
            <a:r>
              <a:rPr lang="es-CL" sz="1600" dirty="0">
                <a:latin typeface="Arial" panose="020B0604020202020204" pitchFamily="34" charset="0"/>
                <a:cs typeface="Arial" panose="020B0604020202020204" pitchFamily="34" charset="0"/>
              </a:rPr>
              <a:t> Tasas de uso</a:t>
            </a:r>
            <a:r>
              <a:rPr lang="es-CL" sz="1600" baseline="30000" dirty="0">
                <a:latin typeface="Arial" panose="020B0604020202020204" pitchFamily="34" charset="0"/>
                <a:cs typeface="Arial" panose="020B0604020202020204" pitchFamily="34" charset="0"/>
              </a:rPr>
              <a:t>**</a:t>
            </a:r>
            <a:r>
              <a:rPr lang="es-CL" sz="1600" dirty="0">
                <a:latin typeface="Arial" panose="020B0604020202020204" pitchFamily="34" charset="0"/>
                <a:cs typeface="Arial" panose="020B0604020202020204" pitchFamily="34" charset="0"/>
              </a:rPr>
              <a:t> de LM según sistema de salud, sexo y tramo de edad año 2020</a:t>
            </a:r>
          </a:p>
        </p:txBody>
      </p:sp>
      <p:sp>
        <p:nvSpPr>
          <p:cNvPr id="11" name="1 CuadroTexto"/>
          <p:cNvSpPr txBox="1"/>
          <p:nvPr/>
        </p:nvSpPr>
        <p:spPr>
          <a:xfrm>
            <a:off x="80741" y="6204199"/>
            <a:ext cx="5292080" cy="5405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*No se incluye la participación de las categorías sin información ni sexo indeterminado.</a:t>
            </a:r>
          </a:p>
          <a:p>
            <a:r>
              <a:rPr lang="es-CL" sz="900" i="1" dirty="0">
                <a:latin typeface="Arial" panose="020B0604020202020204" pitchFamily="34" charset="0"/>
                <a:cs typeface="Arial" panose="020B0604020202020204" pitchFamily="34" charset="0"/>
              </a:rPr>
              <a:t>**La tasa de uso corresponde al ratio entre el Nº de LM tramitadas y Nº de cotizantes por 100.</a:t>
            </a:r>
          </a:p>
          <a:p>
            <a:endParaRPr lang="es-CL" sz="900" i="1" dirty="0">
              <a:latin typeface="Arial" panose="020B0604020202020204" pitchFamily="34" charset="0"/>
              <a:cs typeface="Arial" panose="020B0604020202020204" pitchFamily="34" charset="0"/>
            </a:endParaRPr>
          </a:p>
        </p:txBody>
      </p:sp>
      <p:sp>
        <p:nvSpPr>
          <p:cNvPr id="9" name="8 Rectángulo redondeado"/>
          <p:cNvSpPr/>
          <p:nvPr/>
        </p:nvSpPr>
        <p:spPr>
          <a:xfrm>
            <a:off x="5747665" y="3017946"/>
            <a:ext cx="1584176" cy="288032"/>
          </a:xfrm>
          <a:prstGeom prst="roundRect">
            <a:avLst>
              <a:gd name="adj" fmla="val 39343"/>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7" name="1 CuadroTexto">
            <a:extLst>
              <a:ext uri="{FF2B5EF4-FFF2-40B4-BE49-F238E27FC236}">
                <a16:creationId xmlns:a16="http://schemas.microsoft.com/office/drawing/2014/main" id="{D66F54B1-930D-0040-8907-043036DED1A3}"/>
              </a:ext>
            </a:extLst>
          </p:cNvPr>
          <p:cNvSpPr txBox="1"/>
          <p:nvPr/>
        </p:nvSpPr>
        <p:spPr>
          <a:xfrm>
            <a:off x="5940152" y="6342618"/>
            <a:ext cx="3411547" cy="2251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12" name="Rectángulo 11">
            <a:extLst>
              <a:ext uri="{FF2B5EF4-FFF2-40B4-BE49-F238E27FC236}">
                <a16:creationId xmlns:a16="http://schemas.microsoft.com/office/drawing/2014/main" id="{875C8C4E-3022-9D4C-8FD1-DA79005EB8F9}"/>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3" name="1 Título">
            <a:extLst>
              <a:ext uri="{FF2B5EF4-FFF2-40B4-BE49-F238E27FC236}">
                <a16:creationId xmlns:a16="http://schemas.microsoft.com/office/drawing/2014/main" id="{E57AFBEA-268D-F746-8ADC-3E4771B60F1F}"/>
              </a:ext>
            </a:extLst>
          </p:cNvPr>
          <p:cNvSpPr txBox="1">
            <a:spLocks/>
          </p:cNvSpPr>
          <p:nvPr/>
        </p:nvSpPr>
        <p:spPr>
          <a:xfrm>
            <a:off x="163648" y="129333"/>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Licencias Médicas de Origen Común Tramitadas*</a:t>
            </a:r>
            <a:endParaRPr lang="es-CL" sz="2400" dirty="0">
              <a:solidFill>
                <a:schemeClr val="bg1"/>
              </a:solidFill>
              <a:latin typeface="Arial" panose="020B0604020202020204" pitchFamily="34" charset="0"/>
              <a:cs typeface="Arial" panose="020B0604020202020204" pitchFamily="34" charset="0"/>
            </a:endParaRPr>
          </a:p>
        </p:txBody>
      </p:sp>
      <p:pic>
        <p:nvPicPr>
          <p:cNvPr id="21" name="Imagen 20">
            <a:extLst>
              <a:ext uri="{FF2B5EF4-FFF2-40B4-BE49-F238E27FC236}">
                <a16:creationId xmlns:a16="http://schemas.microsoft.com/office/drawing/2014/main" id="{E132FF4B-7DC7-5A4C-805B-283EBEF8EB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301" y="1622974"/>
            <a:ext cx="1375458" cy="4487512"/>
          </a:xfrm>
          <a:prstGeom prst="rect">
            <a:avLst/>
          </a:prstGeom>
          <a:effectLst>
            <a:outerShdw blurRad="50800" dist="38100" dir="2700000" algn="tl" rotWithShape="0">
              <a:prstClr val="black">
                <a:alpha val="40000"/>
              </a:prstClr>
            </a:outerShdw>
          </a:effectLst>
        </p:spPr>
      </p:pic>
      <p:pic>
        <p:nvPicPr>
          <p:cNvPr id="22" name="Imagen 21">
            <a:extLst>
              <a:ext uri="{FF2B5EF4-FFF2-40B4-BE49-F238E27FC236}">
                <a16:creationId xmlns:a16="http://schemas.microsoft.com/office/drawing/2014/main" id="{60763DCD-3CF5-4C4A-AE67-97E21CAE8E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029" y="1494269"/>
            <a:ext cx="1701742" cy="4620274"/>
          </a:xfrm>
          <a:prstGeom prst="rect">
            <a:avLst/>
          </a:prstGeom>
          <a:effectLst>
            <a:outerShdw blurRad="50800" dist="38100" dir="2700000" algn="tl" rotWithShape="0">
              <a:prstClr val="black">
                <a:alpha val="40000"/>
              </a:prstClr>
            </a:outerShdw>
          </a:effectLst>
        </p:spPr>
      </p:pic>
      <p:cxnSp>
        <p:nvCxnSpPr>
          <p:cNvPr id="7" name="Conector recto 6">
            <a:extLst>
              <a:ext uri="{FF2B5EF4-FFF2-40B4-BE49-F238E27FC236}">
                <a16:creationId xmlns:a16="http://schemas.microsoft.com/office/drawing/2014/main" id="{2A5097F6-C95C-A14D-9730-0522D9E50D87}"/>
              </a:ext>
            </a:extLst>
          </p:cNvPr>
          <p:cNvCxnSpPr>
            <a:cxnSpLocks/>
          </p:cNvCxnSpPr>
          <p:nvPr/>
        </p:nvCxnSpPr>
        <p:spPr>
          <a:xfrm>
            <a:off x="4716016" y="3429000"/>
            <a:ext cx="442798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629A275C-278C-214C-B1AF-F2BF1175E4E6}"/>
              </a:ext>
            </a:extLst>
          </p:cNvPr>
          <p:cNvCxnSpPr>
            <a:cxnSpLocks/>
          </p:cNvCxnSpPr>
          <p:nvPr/>
        </p:nvCxnSpPr>
        <p:spPr>
          <a:xfrm>
            <a:off x="4716016" y="2492896"/>
            <a:ext cx="442798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8 Rectángulo redondeado">
            <a:extLst>
              <a:ext uri="{FF2B5EF4-FFF2-40B4-BE49-F238E27FC236}">
                <a16:creationId xmlns:a16="http://schemas.microsoft.com/office/drawing/2014/main" id="{18E56443-2484-234E-B83B-17F8D32F70D6}"/>
              </a:ext>
            </a:extLst>
          </p:cNvPr>
          <p:cNvSpPr/>
          <p:nvPr/>
        </p:nvSpPr>
        <p:spPr>
          <a:xfrm>
            <a:off x="6686994" y="3913150"/>
            <a:ext cx="644847" cy="288032"/>
          </a:xfrm>
          <a:prstGeom prst="roundRect">
            <a:avLst>
              <a:gd name="adj" fmla="val 39343"/>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7" name="8 Rectángulo redondeado">
            <a:extLst>
              <a:ext uri="{FF2B5EF4-FFF2-40B4-BE49-F238E27FC236}">
                <a16:creationId xmlns:a16="http://schemas.microsoft.com/office/drawing/2014/main" id="{F9D59C0C-C2A0-BB4F-9661-1B9E062ED997}"/>
              </a:ext>
            </a:extLst>
          </p:cNvPr>
          <p:cNvSpPr/>
          <p:nvPr/>
        </p:nvSpPr>
        <p:spPr>
          <a:xfrm>
            <a:off x="5733016" y="5334583"/>
            <a:ext cx="768551" cy="288032"/>
          </a:xfrm>
          <a:prstGeom prst="roundRect">
            <a:avLst>
              <a:gd name="adj" fmla="val 39343"/>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9" name="Rectangle 5">
            <a:extLst>
              <a:ext uri="{FF2B5EF4-FFF2-40B4-BE49-F238E27FC236}">
                <a16:creationId xmlns:a16="http://schemas.microsoft.com/office/drawing/2014/main" id="{99DD4739-136C-1648-9CF5-F072E711666D}"/>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36" name="Rectángulo 35">
            <a:extLst>
              <a:ext uri="{FF2B5EF4-FFF2-40B4-BE49-F238E27FC236}">
                <a16:creationId xmlns:a16="http://schemas.microsoft.com/office/drawing/2014/main" id="{2DAB932B-4DD6-B541-95F0-1715059E77E5}"/>
              </a:ext>
            </a:extLst>
          </p:cNvPr>
          <p:cNvSpPr/>
          <p:nvPr/>
        </p:nvSpPr>
        <p:spPr>
          <a:xfrm>
            <a:off x="2315" y="6618780"/>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37" name="Rectángulo 36">
            <a:extLst>
              <a:ext uri="{FF2B5EF4-FFF2-40B4-BE49-F238E27FC236}">
                <a16:creationId xmlns:a16="http://schemas.microsoft.com/office/drawing/2014/main" id="{698D8CF2-899E-134C-B4D3-A90B2E31D6AB}"/>
              </a:ext>
            </a:extLst>
          </p:cNvPr>
          <p:cNvSpPr/>
          <p:nvPr/>
        </p:nvSpPr>
        <p:spPr>
          <a:xfrm>
            <a:off x="253835" y="6606114"/>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38" name="Rectangle 5">
            <a:extLst>
              <a:ext uri="{FF2B5EF4-FFF2-40B4-BE49-F238E27FC236}">
                <a16:creationId xmlns:a16="http://schemas.microsoft.com/office/drawing/2014/main" id="{BBC601C1-1EEF-254A-920D-593F5BDD8645}"/>
              </a:ext>
            </a:extLst>
          </p:cNvPr>
          <p:cNvSpPr txBox="1">
            <a:spLocks noChangeArrowheads="1"/>
          </p:cNvSpPr>
          <p:nvPr/>
        </p:nvSpPr>
        <p:spPr bwMode="auto">
          <a:xfrm>
            <a:off x="7481397" y="6581273"/>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225859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dondear rectángulo de esquina del mismo lado 53">
            <a:extLst>
              <a:ext uri="{FF2B5EF4-FFF2-40B4-BE49-F238E27FC236}">
                <a16:creationId xmlns:a16="http://schemas.microsoft.com/office/drawing/2014/main" id="{0CBF47E0-6A3E-D845-A9C6-E9ACF37E6F43}"/>
              </a:ext>
            </a:extLst>
          </p:cNvPr>
          <p:cNvSpPr/>
          <p:nvPr/>
        </p:nvSpPr>
        <p:spPr>
          <a:xfrm rot="16200000">
            <a:off x="2044384" y="-886809"/>
            <a:ext cx="5055233" cy="9144004"/>
          </a:xfrm>
          <a:prstGeom prst="round2SameRect">
            <a:avLst>
              <a:gd name="adj1" fmla="val 0"/>
              <a:gd name="adj2" fmla="val 0"/>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8" name="2 Marcador de contenido"/>
          <p:cNvSpPr>
            <a:spLocks noGrp="1"/>
          </p:cNvSpPr>
          <p:nvPr>
            <p:ph idx="1"/>
          </p:nvPr>
        </p:nvSpPr>
        <p:spPr>
          <a:xfrm>
            <a:off x="0" y="739891"/>
            <a:ext cx="9135267" cy="417691"/>
          </a:xfrm>
        </p:spPr>
        <p:txBody>
          <a:bodyPr/>
          <a:lstStyle/>
          <a:p>
            <a:pPr marL="0" indent="0" algn="ctr">
              <a:buNone/>
            </a:pPr>
            <a:r>
              <a:rPr lang="es-CL" sz="1600" dirty="0">
                <a:latin typeface="Arial" panose="020B0604020202020204" pitchFamily="34" charset="0"/>
                <a:cs typeface="Arial" panose="020B0604020202020204" pitchFamily="34" charset="0"/>
              </a:rPr>
              <a:t>Tasas de uso</a:t>
            </a:r>
            <a:r>
              <a:rPr lang="es-CL" sz="1600" baseline="30000" dirty="0">
                <a:latin typeface="Arial" panose="020B0604020202020204" pitchFamily="34" charset="0"/>
                <a:cs typeface="Arial" panose="020B0604020202020204" pitchFamily="34" charset="0"/>
              </a:rPr>
              <a:t>**</a:t>
            </a:r>
            <a:r>
              <a:rPr lang="es-CL" sz="1600" dirty="0">
                <a:latin typeface="Arial" panose="020B0604020202020204" pitchFamily="34" charset="0"/>
                <a:cs typeface="Arial" panose="020B0604020202020204" pitchFamily="34" charset="0"/>
              </a:rPr>
              <a:t> de LM según sistema de salud y región año 2020</a:t>
            </a:r>
          </a:p>
        </p:txBody>
      </p:sp>
      <p:graphicFrame>
        <p:nvGraphicFramePr>
          <p:cNvPr id="4" name="Tabla 3">
            <a:extLst>
              <a:ext uri="{FF2B5EF4-FFF2-40B4-BE49-F238E27FC236}">
                <a16:creationId xmlns:a16="http://schemas.microsoft.com/office/drawing/2014/main" id="{61446543-67C6-3C4D-A372-AF5648A6B58A}"/>
              </a:ext>
            </a:extLst>
          </p:cNvPr>
          <p:cNvGraphicFramePr>
            <a:graphicFrameLocks noGrp="1"/>
          </p:cNvGraphicFramePr>
          <p:nvPr>
            <p:extLst>
              <p:ext uri="{D42A27DB-BD31-4B8C-83A1-F6EECF244321}">
                <p14:modId xmlns:p14="http://schemas.microsoft.com/office/powerpoint/2010/main" val="2225229798"/>
              </p:ext>
            </p:extLst>
          </p:nvPr>
        </p:nvGraphicFramePr>
        <p:xfrm>
          <a:off x="2339752" y="1124744"/>
          <a:ext cx="6480720" cy="4919881"/>
        </p:xfrm>
        <a:graphic>
          <a:graphicData uri="http://schemas.openxmlformats.org/drawingml/2006/table">
            <a:tbl>
              <a:tblPr/>
              <a:tblGrid>
                <a:gridCol w="2376264">
                  <a:extLst>
                    <a:ext uri="{9D8B030D-6E8A-4147-A177-3AD203B41FA5}">
                      <a16:colId xmlns:a16="http://schemas.microsoft.com/office/drawing/2014/main" val="2172913713"/>
                    </a:ext>
                  </a:extLst>
                </a:gridCol>
                <a:gridCol w="1547436">
                  <a:extLst>
                    <a:ext uri="{9D8B030D-6E8A-4147-A177-3AD203B41FA5}">
                      <a16:colId xmlns:a16="http://schemas.microsoft.com/office/drawing/2014/main" val="1257586450"/>
                    </a:ext>
                  </a:extLst>
                </a:gridCol>
                <a:gridCol w="1278510">
                  <a:extLst>
                    <a:ext uri="{9D8B030D-6E8A-4147-A177-3AD203B41FA5}">
                      <a16:colId xmlns:a16="http://schemas.microsoft.com/office/drawing/2014/main" val="425908040"/>
                    </a:ext>
                  </a:extLst>
                </a:gridCol>
                <a:gridCol w="1278510">
                  <a:extLst>
                    <a:ext uri="{9D8B030D-6E8A-4147-A177-3AD203B41FA5}">
                      <a16:colId xmlns:a16="http://schemas.microsoft.com/office/drawing/2014/main" val="2640684644"/>
                    </a:ext>
                  </a:extLst>
                </a:gridCol>
              </a:tblGrid>
              <a:tr h="334497">
                <a:tc>
                  <a:txBody>
                    <a:bodyPr/>
                    <a:lstStyle/>
                    <a:p>
                      <a:pPr algn="l" fontAlgn="b">
                        <a:lnSpc>
                          <a:spcPct val="100000"/>
                        </a:lnSpc>
                        <a:spcAft>
                          <a:spcPts val="400"/>
                        </a:spcAft>
                      </a:pPr>
                      <a:endParaRPr lang="es-CL" sz="1700" b="0" i="0" u="none" strike="noStrike" dirty="0">
                        <a:solidFill>
                          <a:schemeClr val="tx1"/>
                        </a:solidFill>
                        <a:effectLst/>
                        <a:latin typeface="Arial" panose="020B0604020202020204" pitchFamily="34" charset="0"/>
                        <a:cs typeface="Arial" panose="020B0604020202020204" pitchFamily="34" charset="0"/>
                      </a:endParaRP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1" i="0" u="none" strike="noStrike" dirty="0">
                          <a:solidFill>
                            <a:srgbClr val="C00000"/>
                          </a:solidFill>
                          <a:effectLst/>
                          <a:latin typeface="Arial" panose="020B0604020202020204" pitchFamily="34" charset="0"/>
                          <a:cs typeface="Arial" panose="020B0604020202020204" pitchFamily="34" charset="0"/>
                        </a:rPr>
                        <a:t>FONASA</a:t>
                      </a:r>
                    </a:p>
                  </a:txBody>
                  <a:tcPr marL="9245" marR="9245" marT="9245" marB="0" anchor="b">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b">
                        <a:lnSpc>
                          <a:spcPct val="100000"/>
                        </a:lnSpc>
                        <a:spcAft>
                          <a:spcPts val="400"/>
                        </a:spcAft>
                      </a:pPr>
                      <a:r>
                        <a:rPr lang="es-CL" sz="1300" b="1" i="0" u="none" strike="noStrike" dirty="0">
                          <a:solidFill>
                            <a:srgbClr val="C00000"/>
                          </a:solidFill>
                          <a:effectLst/>
                          <a:latin typeface="Arial" panose="020B0604020202020204" pitchFamily="34" charset="0"/>
                          <a:cs typeface="Arial" panose="020B0604020202020204" pitchFamily="34" charset="0"/>
                        </a:rPr>
                        <a:t>ISAPRE</a:t>
                      </a:r>
                    </a:p>
                  </a:txBody>
                  <a:tcPr marL="9245" marR="9245" marT="9245" marB="0" anchor="b">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b">
                        <a:lnSpc>
                          <a:spcPct val="100000"/>
                        </a:lnSpc>
                        <a:spcAft>
                          <a:spcPts val="400"/>
                        </a:spcAft>
                      </a:pPr>
                      <a:r>
                        <a:rPr lang="es-CL" sz="1300" b="1" i="0" u="none" strike="noStrike" dirty="0">
                          <a:solidFill>
                            <a:srgbClr val="C00000"/>
                          </a:solidFill>
                          <a:effectLst/>
                          <a:latin typeface="Arial" panose="020B0604020202020204" pitchFamily="34" charset="0"/>
                          <a:cs typeface="Arial" panose="020B0604020202020204" pitchFamily="34" charset="0"/>
                        </a:rPr>
                        <a:t>SISTEMA</a:t>
                      </a:r>
                    </a:p>
                  </a:txBody>
                  <a:tcPr marL="9245" marR="9245" marT="9245" marB="0" anchor="b">
                    <a:lnL>
                      <a:noFill/>
                    </a:lnL>
                    <a:lnR>
                      <a:noFill/>
                    </a:lnR>
                    <a:lnT>
                      <a:noFill/>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696792137"/>
                  </a:ext>
                </a:extLst>
              </a:tr>
              <a:tr h="250872">
                <a:tc>
                  <a:txBody>
                    <a:bodyPr/>
                    <a:lstStyle/>
                    <a:p>
                      <a:pPr algn="l"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SISTEMA</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101,9</a:t>
                      </a:r>
                    </a:p>
                  </a:txBody>
                  <a:tcPr marL="9245" marR="9245" marT="924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rtl="0" fontAlgn="b">
                        <a:lnSpc>
                          <a:spcPct val="100000"/>
                        </a:lnSpc>
                        <a:spcAft>
                          <a:spcPts val="400"/>
                        </a:spcAft>
                      </a:pPr>
                      <a:r>
                        <a:rPr lang="es-CL" sz="1300" b="0" i="0" u="none" strike="noStrike" dirty="0">
                          <a:solidFill>
                            <a:schemeClr val="tx1"/>
                          </a:solidFill>
                          <a:effectLst/>
                          <a:latin typeface="Arial" panose="020B0604020202020204" pitchFamily="34" charset="0"/>
                          <a:cs typeface="Arial" panose="020B0604020202020204" pitchFamily="34" charset="0"/>
                        </a:rPr>
                        <a:t>78,4</a:t>
                      </a:r>
                    </a:p>
                  </a:txBody>
                  <a:tcPr marL="9245" marR="9245" marT="924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95,6</a:t>
                      </a:r>
                    </a:p>
                  </a:txBody>
                  <a:tcPr marL="9245" marR="9245" marT="9245" marB="0" anchor="b">
                    <a:lnL>
                      <a:noFill/>
                    </a:lnL>
                    <a:lnR>
                      <a:noFill/>
                    </a:lnR>
                    <a:lnT w="12700" cap="flat" cmpd="sng" algn="ctr">
                      <a:solidFill>
                        <a:srgbClr val="1F497D"/>
                      </a:solidFill>
                      <a:prstDash val="solid"/>
                      <a:round/>
                      <a:headEnd type="none" w="med" len="med"/>
                      <a:tailEnd type="none" w="med" len="med"/>
                    </a:lnT>
                    <a:lnB>
                      <a:noFill/>
                    </a:lnB>
                  </a:tcPr>
                </a:tc>
                <a:extLst>
                  <a:ext uri="{0D108BD9-81ED-4DB2-BD59-A6C34878D82A}">
                    <a16:rowId xmlns:a16="http://schemas.microsoft.com/office/drawing/2014/main" val="477142687"/>
                  </a:ext>
                </a:extLst>
              </a:tr>
              <a:tr h="320560">
                <a:tc>
                  <a:txBody>
                    <a:bodyPr/>
                    <a:lstStyle/>
                    <a:p>
                      <a:pPr algn="l" rtl="0" fontAlgn="b">
                        <a:lnSpc>
                          <a:spcPct val="100000"/>
                        </a:lnSpc>
                        <a:spcAft>
                          <a:spcPts val="400"/>
                        </a:spcAft>
                      </a:pPr>
                      <a:r>
                        <a:rPr lang="es-CL" sz="1300" b="0" i="1" u="none" strike="noStrike">
                          <a:solidFill>
                            <a:schemeClr val="tx1"/>
                          </a:solidFill>
                          <a:effectLst/>
                          <a:latin typeface="Arial" panose="020B0604020202020204" pitchFamily="34" charset="0"/>
                          <a:cs typeface="Arial" panose="020B0604020202020204" pitchFamily="34" charset="0"/>
                        </a:rPr>
                        <a:t>Región</a:t>
                      </a:r>
                    </a:p>
                  </a:txBody>
                  <a:tcPr marL="9245" marR="9245" marT="9245" marB="0" anchor="b">
                    <a:lnL>
                      <a:noFill/>
                    </a:lnL>
                    <a:lnR>
                      <a:noFill/>
                    </a:lnR>
                    <a:lnT>
                      <a:noFill/>
                    </a:lnT>
                    <a:lnB>
                      <a:noFill/>
                    </a:lnB>
                  </a:tcPr>
                </a:tc>
                <a:tc>
                  <a:txBody>
                    <a:bodyPr/>
                    <a:lstStyle/>
                    <a:p>
                      <a:pPr algn="l" fontAlgn="ctr">
                        <a:lnSpc>
                          <a:spcPct val="100000"/>
                        </a:lnSpc>
                        <a:spcAft>
                          <a:spcPts val="400"/>
                        </a:spcAft>
                      </a:pPr>
                      <a:endParaRPr lang="es-CL" sz="1700" b="0" i="0" u="none" strike="noStrike">
                        <a:solidFill>
                          <a:schemeClr val="tx1"/>
                        </a:solidFill>
                        <a:effectLst/>
                        <a:latin typeface="Arial" panose="020B0604020202020204" pitchFamily="34" charset="0"/>
                        <a:cs typeface="Arial" panose="020B0604020202020204" pitchFamily="34" charset="0"/>
                      </a:endParaRPr>
                    </a:p>
                  </a:txBody>
                  <a:tcPr marL="9245" marR="9245" marT="9245" marB="0" anchor="ctr">
                    <a:lnL>
                      <a:noFill/>
                    </a:lnL>
                    <a:lnR>
                      <a:noFill/>
                    </a:lnR>
                    <a:lnT>
                      <a:noFill/>
                    </a:lnT>
                    <a:lnB>
                      <a:noFill/>
                    </a:lnB>
                  </a:tcPr>
                </a:tc>
                <a:tc>
                  <a:txBody>
                    <a:bodyPr/>
                    <a:lstStyle/>
                    <a:p>
                      <a:pPr algn="l" fontAlgn="ctr">
                        <a:lnSpc>
                          <a:spcPct val="100000"/>
                        </a:lnSpc>
                        <a:spcAft>
                          <a:spcPts val="400"/>
                        </a:spcAft>
                      </a:pPr>
                      <a:endParaRPr lang="es-CL" sz="1700" b="0" i="0" u="none" strike="noStrike">
                        <a:solidFill>
                          <a:schemeClr val="tx1"/>
                        </a:solidFill>
                        <a:effectLst/>
                        <a:latin typeface="Arial" panose="020B0604020202020204" pitchFamily="34" charset="0"/>
                        <a:cs typeface="Arial" panose="020B0604020202020204" pitchFamily="34" charset="0"/>
                      </a:endParaRPr>
                    </a:p>
                  </a:txBody>
                  <a:tcPr marL="9245" marR="9245" marT="9245" marB="0" anchor="ctr">
                    <a:lnL>
                      <a:noFill/>
                    </a:lnL>
                    <a:lnR>
                      <a:noFill/>
                    </a:lnR>
                    <a:lnT>
                      <a:noFill/>
                    </a:lnT>
                    <a:lnB>
                      <a:noFill/>
                    </a:lnB>
                  </a:tcPr>
                </a:tc>
                <a:tc>
                  <a:txBody>
                    <a:bodyPr/>
                    <a:lstStyle/>
                    <a:p>
                      <a:pPr algn="l" fontAlgn="ctr">
                        <a:lnSpc>
                          <a:spcPct val="100000"/>
                        </a:lnSpc>
                        <a:spcAft>
                          <a:spcPts val="400"/>
                        </a:spcAft>
                      </a:pPr>
                      <a:endParaRPr lang="es-CL" sz="1700" b="0" i="0" u="none" strike="noStrike">
                        <a:solidFill>
                          <a:schemeClr val="tx1"/>
                        </a:solidFill>
                        <a:effectLst/>
                        <a:latin typeface="Arial" panose="020B0604020202020204" pitchFamily="34" charset="0"/>
                        <a:cs typeface="Arial" panose="020B0604020202020204" pitchFamily="34" charset="0"/>
                      </a:endParaRPr>
                    </a:p>
                  </a:txBody>
                  <a:tcPr marL="9245" marR="9245" marT="9245" marB="0" anchor="ctr">
                    <a:lnL>
                      <a:noFill/>
                    </a:lnL>
                    <a:lnR>
                      <a:noFill/>
                    </a:lnR>
                    <a:lnT>
                      <a:noFill/>
                    </a:lnT>
                    <a:lnB>
                      <a:noFill/>
                    </a:lnB>
                  </a:tcPr>
                </a:tc>
                <a:extLst>
                  <a:ext uri="{0D108BD9-81ED-4DB2-BD59-A6C34878D82A}">
                    <a16:rowId xmlns:a16="http://schemas.microsoft.com/office/drawing/2014/main" val="3623298486"/>
                  </a:ext>
                </a:extLst>
              </a:tr>
              <a:tr h="250872">
                <a:tc>
                  <a:txBody>
                    <a:bodyPr/>
                    <a:lstStyle/>
                    <a:p>
                      <a:pPr algn="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Arica y Parinacota (XV)</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44,5</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45,2</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44,7</a:t>
                      </a:r>
                    </a:p>
                  </a:txBody>
                  <a:tcPr marL="9245" marR="9245" marT="9245" marB="0" anchor="b">
                    <a:lnL>
                      <a:noFill/>
                    </a:lnL>
                    <a:lnR>
                      <a:noFill/>
                    </a:lnR>
                    <a:lnT>
                      <a:noFill/>
                    </a:lnT>
                    <a:lnB>
                      <a:noFill/>
                    </a:lnB>
                  </a:tcPr>
                </a:tc>
                <a:extLst>
                  <a:ext uri="{0D108BD9-81ED-4DB2-BD59-A6C34878D82A}">
                    <a16:rowId xmlns:a16="http://schemas.microsoft.com/office/drawing/2014/main" val="1407612037"/>
                  </a:ext>
                </a:extLst>
              </a:tr>
              <a:tr h="250872">
                <a:tc>
                  <a:txBody>
                    <a:bodyPr/>
                    <a:lstStyle/>
                    <a:p>
                      <a:pPr algn="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Tarapacá (I)</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1" i="0" u="none" strike="noStrike" dirty="0">
                          <a:solidFill>
                            <a:schemeClr val="tx1"/>
                          </a:solidFill>
                          <a:effectLst/>
                          <a:latin typeface="Arial" panose="020B0604020202020204" pitchFamily="34" charset="0"/>
                          <a:cs typeface="Arial" panose="020B0604020202020204" pitchFamily="34" charset="0"/>
                        </a:rPr>
                        <a:t>122,2</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1" i="0" u="none" strike="noStrike" dirty="0">
                          <a:solidFill>
                            <a:schemeClr val="tx1"/>
                          </a:solidFill>
                          <a:effectLst/>
                          <a:latin typeface="Arial" panose="020B0604020202020204" pitchFamily="34" charset="0"/>
                          <a:cs typeface="Arial" panose="020B0604020202020204" pitchFamily="34" charset="0"/>
                        </a:rPr>
                        <a:t>81,2</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109,2</a:t>
                      </a:r>
                    </a:p>
                  </a:txBody>
                  <a:tcPr marL="9245" marR="9245" marT="9245" marB="0" anchor="b">
                    <a:lnL>
                      <a:noFill/>
                    </a:lnL>
                    <a:lnR>
                      <a:noFill/>
                    </a:lnR>
                    <a:lnT>
                      <a:noFill/>
                    </a:lnT>
                    <a:lnB>
                      <a:noFill/>
                    </a:lnB>
                  </a:tcPr>
                </a:tc>
                <a:extLst>
                  <a:ext uri="{0D108BD9-81ED-4DB2-BD59-A6C34878D82A}">
                    <a16:rowId xmlns:a16="http://schemas.microsoft.com/office/drawing/2014/main" val="3868620046"/>
                  </a:ext>
                </a:extLst>
              </a:tr>
              <a:tr h="250872">
                <a:tc>
                  <a:txBody>
                    <a:bodyPr/>
                    <a:lstStyle/>
                    <a:p>
                      <a:pPr algn="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Antofagasta (II)</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dirty="0">
                          <a:solidFill>
                            <a:schemeClr val="tx1"/>
                          </a:solidFill>
                          <a:effectLst/>
                          <a:latin typeface="Arial" panose="020B0604020202020204" pitchFamily="34" charset="0"/>
                          <a:cs typeface="Arial" panose="020B0604020202020204" pitchFamily="34" charset="0"/>
                        </a:rPr>
                        <a:t>88,2</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73,8</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83,2</a:t>
                      </a:r>
                    </a:p>
                  </a:txBody>
                  <a:tcPr marL="9245" marR="9245" marT="9245" marB="0" anchor="b">
                    <a:lnL>
                      <a:noFill/>
                    </a:lnL>
                    <a:lnR>
                      <a:noFill/>
                    </a:lnR>
                    <a:lnT>
                      <a:noFill/>
                    </a:lnT>
                    <a:lnB>
                      <a:noFill/>
                    </a:lnB>
                  </a:tcPr>
                </a:tc>
                <a:extLst>
                  <a:ext uri="{0D108BD9-81ED-4DB2-BD59-A6C34878D82A}">
                    <a16:rowId xmlns:a16="http://schemas.microsoft.com/office/drawing/2014/main" val="2373624475"/>
                  </a:ext>
                </a:extLst>
              </a:tr>
              <a:tr h="250872">
                <a:tc>
                  <a:txBody>
                    <a:bodyPr/>
                    <a:lstStyle/>
                    <a:p>
                      <a:pPr algn="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Atacama (III)</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73,4</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58,9</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70,2</a:t>
                      </a:r>
                    </a:p>
                  </a:txBody>
                  <a:tcPr marL="9245" marR="9245" marT="9245" marB="0" anchor="b">
                    <a:lnL>
                      <a:noFill/>
                    </a:lnL>
                    <a:lnR>
                      <a:noFill/>
                    </a:lnR>
                    <a:lnT>
                      <a:noFill/>
                    </a:lnT>
                    <a:lnB>
                      <a:noFill/>
                    </a:lnB>
                  </a:tcPr>
                </a:tc>
                <a:extLst>
                  <a:ext uri="{0D108BD9-81ED-4DB2-BD59-A6C34878D82A}">
                    <a16:rowId xmlns:a16="http://schemas.microsoft.com/office/drawing/2014/main" val="2845123761"/>
                  </a:ext>
                </a:extLst>
              </a:tr>
              <a:tr h="250872">
                <a:tc>
                  <a:txBody>
                    <a:bodyPr/>
                    <a:lstStyle/>
                    <a:p>
                      <a:pPr algn="r" rtl="0" fontAlgn="b">
                        <a:lnSpc>
                          <a:spcPct val="100000"/>
                        </a:lnSpc>
                        <a:spcAft>
                          <a:spcPts val="400"/>
                        </a:spcAft>
                      </a:pPr>
                      <a:r>
                        <a:rPr lang="es-CL" sz="1300" b="0" i="0" u="none" strike="noStrike" dirty="0">
                          <a:solidFill>
                            <a:schemeClr val="tx1"/>
                          </a:solidFill>
                          <a:effectLst/>
                          <a:latin typeface="Arial" panose="020B0604020202020204" pitchFamily="34" charset="0"/>
                          <a:cs typeface="Arial" panose="020B0604020202020204" pitchFamily="34" charset="0"/>
                        </a:rPr>
                        <a:t>Coquimbo (IV)</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56,5</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38,5</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53,5</a:t>
                      </a:r>
                    </a:p>
                  </a:txBody>
                  <a:tcPr marL="9245" marR="9245" marT="9245" marB="0" anchor="b">
                    <a:lnL>
                      <a:noFill/>
                    </a:lnL>
                    <a:lnR>
                      <a:noFill/>
                    </a:lnR>
                    <a:lnT>
                      <a:noFill/>
                    </a:lnT>
                    <a:lnB>
                      <a:noFill/>
                    </a:lnB>
                  </a:tcPr>
                </a:tc>
                <a:extLst>
                  <a:ext uri="{0D108BD9-81ED-4DB2-BD59-A6C34878D82A}">
                    <a16:rowId xmlns:a16="http://schemas.microsoft.com/office/drawing/2014/main" val="1270289627"/>
                  </a:ext>
                </a:extLst>
              </a:tr>
              <a:tr h="250872">
                <a:tc>
                  <a:txBody>
                    <a:bodyPr/>
                    <a:lstStyle/>
                    <a:p>
                      <a:pPr algn="r" rtl="0" fontAlgn="b">
                        <a:lnSpc>
                          <a:spcPct val="100000"/>
                        </a:lnSpc>
                        <a:spcAft>
                          <a:spcPts val="400"/>
                        </a:spcAft>
                      </a:pPr>
                      <a:r>
                        <a:rPr lang="es-CL" sz="1300" b="0" i="0" u="none" strike="noStrike" dirty="0">
                          <a:solidFill>
                            <a:schemeClr val="tx1"/>
                          </a:solidFill>
                          <a:effectLst/>
                          <a:latin typeface="Arial" panose="020B0604020202020204" pitchFamily="34" charset="0"/>
                          <a:cs typeface="Arial" panose="020B0604020202020204" pitchFamily="34" charset="0"/>
                        </a:rPr>
                        <a:t>Valparaíso (V)</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77,9</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59,9</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74,2</a:t>
                      </a:r>
                    </a:p>
                  </a:txBody>
                  <a:tcPr marL="9245" marR="9245" marT="9245" marB="0" anchor="b">
                    <a:lnL>
                      <a:noFill/>
                    </a:lnL>
                    <a:lnR>
                      <a:noFill/>
                    </a:lnR>
                    <a:lnT>
                      <a:noFill/>
                    </a:lnT>
                    <a:lnB>
                      <a:noFill/>
                    </a:lnB>
                  </a:tcPr>
                </a:tc>
                <a:extLst>
                  <a:ext uri="{0D108BD9-81ED-4DB2-BD59-A6C34878D82A}">
                    <a16:rowId xmlns:a16="http://schemas.microsoft.com/office/drawing/2014/main" val="4107104567"/>
                  </a:ext>
                </a:extLst>
              </a:tr>
              <a:tr h="250872">
                <a:tc>
                  <a:txBody>
                    <a:bodyPr/>
                    <a:lstStyle/>
                    <a:p>
                      <a:pPr algn="r" rtl="0" fontAlgn="b">
                        <a:lnSpc>
                          <a:spcPct val="100000"/>
                        </a:lnSpc>
                        <a:spcAft>
                          <a:spcPts val="400"/>
                        </a:spcAft>
                      </a:pPr>
                      <a:r>
                        <a:rPr lang="es-CL" sz="1300" b="0" i="0" u="none" strike="noStrike" dirty="0">
                          <a:solidFill>
                            <a:schemeClr val="tx1"/>
                          </a:solidFill>
                          <a:effectLst/>
                          <a:latin typeface="Arial" panose="020B0604020202020204" pitchFamily="34" charset="0"/>
                          <a:cs typeface="Arial" panose="020B0604020202020204" pitchFamily="34" charset="0"/>
                        </a:rPr>
                        <a:t>Metropolitana (RM)</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1" i="0" u="none" strike="noStrike" dirty="0">
                          <a:solidFill>
                            <a:schemeClr val="tx1"/>
                          </a:solidFill>
                          <a:effectLst/>
                          <a:latin typeface="Arial" panose="020B0604020202020204" pitchFamily="34" charset="0"/>
                          <a:cs typeface="Arial" panose="020B0604020202020204" pitchFamily="34" charset="0"/>
                        </a:rPr>
                        <a:t>151,9</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1" i="0" u="none" strike="noStrike" dirty="0">
                          <a:solidFill>
                            <a:schemeClr val="tx1"/>
                          </a:solidFill>
                          <a:effectLst/>
                          <a:latin typeface="Arial" panose="020B0604020202020204" pitchFamily="34" charset="0"/>
                          <a:cs typeface="Arial" panose="020B0604020202020204" pitchFamily="34" charset="0"/>
                        </a:rPr>
                        <a:t>85,6</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127,4</a:t>
                      </a:r>
                    </a:p>
                  </a:txBody>
                  <a:tcPr marL="9245" marR="9245" marT="9245" marB="0" anchor="b">
                    <a:lnL>
                      <a:noFill/>
                    </a:lnL>
                    <a:lnR>
                      <a:noFill/>
                    </a:lnR>
                    <a:lnT>
                      <a:noFill/>
                    </a:lnT>
                    <a:lnB>
                      <a:noFill/>
                    </a:lnB>
                  </a:tcPr>
                </a:tc>
                <a:extLst>
                  <a:ext uri="{0D108BD9-81ED-4DB2-BD59-A6C34878D82A}">
                    <a16:rowId xmlns:a16="http://schemas.microsoft.com/office/drawing/2014/main" val="2864551635"/>
                  </a:ext>
                </a:extLst>
              </a:tr>
              <a:tr h="250872">
                <a:tc>
                  <a:txBody>
                    <a:bodyPr/>
                    <a:lstStyle/>
                    <a:p>
                      <a:pPr algn="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O'Higgins (VI)</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86,4</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dirty="0">
                          <a:solidFill>
                            <a:schemeClr val="tx1"/>
                          </a:solidFill>
                          <a:effectLst/>
                          <a:latin typeface="Arial" panose="020B0604020202020204" pitchFamily="34" charset="0"/>
                          <a:cs typeface="Arial" panose="020B0604020202020204" pitchFamily="34" charset="0"/>
                        </a:rPr>
                        <a:t>76,5</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84,6</a:t>
                      </a:r>
                    </a:p>
                  </a:txBody>
                  <a:tcPr marL="9245" marR="9245" marT="9245" marB="0" anchor="b">
                    <a:lnL>
                      <a:noFill/>
                    </a:lnL>
                    <a:lnR>
                      <a:noFill/>
                    </a:lnR>
                    <a:lnT>
                      <a:noFill/>
                    </a:lnT>
                    <a:lnB>
                      <a:noFill/>
                    </a:lnB>
                  </a:tcPr>
                </a:tc>
                <a:extLst>
                  <a:ext uri="{0D108BD9-81ED-4DB2-BD59-A6C34878D82A}">
                    <a16:rowId xmlns:a16="http://schemas.microsoft.com/office/drawing/2014/main" val="679626339"/>
                  </a:ext>
                </a:extLst>
              </a:tr>
              <a:tr h="250872">
                <a:tc>
                  <a:txBody>
                    <a:bodyPr/>
                    <a:lstStyle/>
                    <a:p>
                      <a:pPr algn="r" rtl="0" fontAlgn="b">
                        <a:lnSpc>
                          <a:spcPct val="100000"/>
                        </a:lnSpc>
                        <a:spcAft>
                          <a:spcPts val="400"/>
                        </a:spcAft>
                      </a:pPr>
                      <a:r>
                        <a:rPr lang="es-CL" sz="1300" b="0" i="0" u="none" strike="noStrike" dirty="0">
                          <a:solidFill>
                            <a:schemeClr val="tx1"/>
                          </a:solidFill>
                          <a:effectLst/>
                          <a:latin typeface="Arial" panose="020B0604020202020204" pitchFamily="34" charset="0"/>
                          <a:cs typeface="Arial" panose="020B0604020202020204" pitchFamily="34" charset="0"/>
                        </a:rPr>
                        <a:t>Maule (VII)</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72,1</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60,8</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70,4</a:t>
                      </a:r>
                    </a:p>
                  </a:txBody>
                  <a:tcPr marL="9245" marR="9245" marT="9245" marB="0" anchor="b">
                    <a:lnL>
                      <a:noFill/>
                    </a:lnL>
                    <a:lnR>
                      <a:noFill/>
                    </a:lnR>
                    <a:lnT>
                      <a:noFill/>
                    </a:lnT>
                    <a:lnB>
                      <a:noFill/>
                    </a:lnB>
                  </a:tcPr>
                </a:tc>
                <a:extLst>
                  <a:ext uri="{0D108BD9-81ED-4DB2-BD59-A6C34878D82A}">
                    <a16:rowId xmlns:a16="http://schemas.microsoft.com/office/drawing/2014/main" val="435313640"/>
                  </a:ext>
                </a:extLst>
              </a:tr>
              <a:tr h="250872">
                <a:tc>
                  <a:txBody>
                    <a:bodyPr/>
                    <a:lstStyle/>
                    <a:p>
                      <a:pPr algn="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Ñuble (XVI)</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62,5</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68,0</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63,2</a:t>
                      </a:r>
                    </a:p>
                  </a:txBody>
                  <a:tcPr marL="9245" marR="9245" marT="9245" marB="0" anchor="b">
                    <a:lnL>
                      <a:noFill/>
                    </a:lnL>
                    <a:lnR>
                      <a:noFill/>
                    </a:lnR>
                    <a:lnT>
                      <a:noFill/>
                    </a:lnT>
                    <a:lnB>
                      <a:noFill/>
                    </a:lnB>
                  </a:tcPr>
                </a:tc>
                <a:extLst>
                  <a:ext uri="{0D108BD9-81ED-4DB2-BD59-A6C34878D82A}">
                    <a16:rowId xmlns:a16="http://schemas.microsoft.com/office/drawing/2014/main" val="2902967110"/>
                  </a:ext>
                </a:extLst>
              </a:tr>
              <a:tr h="250872">
                <a:tc>
                  <a:txBody>
                    <a:bodyPr/>
                    <a:lstStyle/>
                    <a:p>
                      <a:pPr algn="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Biobío (VIII)</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90,8</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dirty="0">
                          <a:solidFill>
                            <a:schemeClr val="tx1"/>
                          </a:solidFill>
                          <a:effectLst/>
                          <a:latin typeface="Arial" panose="020B0604020202020204" pitchFamily="34" charset="0"/>
                          <a:cs typeface="Arial" panose="020B0604020202020204" pitchFamily="34" charset="0"/>
                        </a:rPr>
                        <a:t>71,7</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87,0</a:t>
                      </a:r>
                    </a:p>
                  </a:txBody>
                  <a:tcPr marL="9245" marR="9245" marT="9245" marB="0" anchor="b">
                    <a:lnL>
                      <a:noFill/>
                    </a:lnL>
                    <a:lnR>
                      <a:noFill/>
                    </a:lnR>
                    <a:lnT>
                      <a:noFill/>
                    </a:lnT>
                    <a:lnB>
                      <a:noFill/>
                    </a:lnB>
                  </a:tcPr>
                </a:tc>
                <a:extLst>
                  <a:ext uri="{0D108BD9-81ED-4DB2-BD59-A6C34878D82A}">
                    <a16:rowId xmlns:a16="http://schemas.microsoft.com/office/drawing/2014/main" val="2257086440"/>
                  </a:ext>
                </a:extLst>
              </a:tr>
              <a:tr h="250872">
                <a:tc>
                  <a:txBody>
                    <a:bodyPr/>
                    <a:lstStyle/>
                    <a:p>
                      <a:pPr algn="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La Araucanía (IX)</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55,1</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63,2</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56,5</a:t>
                      </a:r>
                    </a:p>
                  </a:txBody>
                  <a:tcPr marL="9245" marR="9245" marT="9245" marB="0" anchor="b">
                    <a:lnL>
                      <a:noFill/>
                    </a:lnL>
                    <a:lnR>
                      <a:noFill/>
                    </a:lnR>
                    <a:lnT>
                      <a:noFill/>
                    </a:lnT>
                    <a:lnB>
                      <a:noFill/>
                    </a:lnB>
                  </a:tcPr>
                </a:tc>
                <a:extLst>
                  <a:ext uri="{0D108BD9-81ED-4DB2-BD59-A6C34878D82A}">
                    <a16:rowId xmlns:a16="http://schemas.microsoft.com/office/drawing/2014/main" val="4190484650"/>
                  </a:ext>
                </a:extLst>
              </a:tr>
              <a:tr h="250872">
                <a:tc>
                  <a:txBody>
                    <a:bodyPr/>
                    <a:lstStyle/>
                    <a:p>
                      <a:pPr algn="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Los Ríos (XIV)</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49,7</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54,0</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50,5</a:t>
                      </a:r>
                    </a:p>
                  </a:txBody>
                  <a:tcPr marL="9245" marR="9245" marT="9245" marB="0" anchor="b">
                    <a:lnL>
                      <a:noFill/>
                    </a:lnL>
                    <a:lnR>
                      <a:noFill/>
                    </a:lnR>
                    <a:lnT>
                      <a:noFill/>
                    </a:lnT>
                    <a:lnB>
                      <a:noFill/>
                    </a:lnB>
                  </a:tcPr>
                </a:tc>
                <a:extLst>
                  <a:ext uri="{0D108BD9-81ED-4DB2-BD59-A6C34878D82A}">
                    <a16:rowId xmlns:a16="http://schemas.microsoft.com/office/drawing/2014/main" val="1577008669"/>
                  </a:ext>
                </a:extLst>
              </a:tr>
              <a:tr h="250872">
                <a:tc>
                  <a:txBody>
                    <a:bodyPr/>
                    <a:lstStyle/>
                    <a:p>
                      <a:pPr algn="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Los Lagos (X)</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66,2</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58,7</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64,7</a:t>
                      </a:r>
                    </a:p>
                  </a:txBody>
                  <a:tcPr marL="9245" marR="9245" marT="9245" marB="0" anchor="b">
                    <a:lnL>
                      <a:noFill/>
                    </a:lnL>
                    <a:lnR>
                      <a:noFill/>
                    </a:lnR>
                    <a:lnT>
                      <a:noFill/>
                    </a:lnT>
                    <a:lnB>
                      <a:noFill/>
                    </a:lnB>
                  </a:tcPr>
                </a:tc>
                <a:extLst>
                  <a:ext uri="{0D108BD9-81ED-4DB2-BD59-A6C34878D82A}">
                    <a16:rowId xmlns:a16="http://schemas.microsoft.com/office/drawing/2014/main" val="2450720904"/>
                  </a:ext>
                </a:extLst>
              </a:tr>
              <a:tr h="250872">
                <a:tc>
                  <a:txBody>
                    <a:bodyPr/>
                    <a:lstStyle/>
                    <a:p>
                      <a:pPr algn="r" rtl="0" fontAlgn="b">
                        <a:lnSpc>
                          <a:spcPct val="100000"/>
                        </a:lnSpc>
                        <a:spcAft>
                          <a:spcPts val="400"/>
                        </a:spcAft>
                      </a:pPr>
                      <a:r>
                        <a:rPr lang="es-CL" sz="1300" b="0" i="0" u="none" strike="noStrike" dirty="0">
                          <a:solidFill>
                            <a:schemeClr val="tx1"/>
                          </a:solidFill>
                          <a:effectLst/>
                          <a:latin typeface="Arial" panose="020B0604020202020204" pitchFamily="34" charset="0"/>
                          <a:cs typeface="Arial" panose="020B0604020202020204" pitchFamily="34" charset="0"/>
                        </a:rPr>
                        <a:t>Aysén (XI)</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66,0</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64,0</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a:solidFill>
                            <a:schemeClr val="tx1"/>
                          </a:solidFill>
                          <a:effectLst/>
                          <a:latin typeface="Arial" panose="020B0604020202020204" pitchFamily="34" charset="0"/>
                          <a:cs typeface="Arial" panose="020B0604020202020204" pitchFamily="34" charset="0"/>
                        </a:rPr>
                        <a:t>65,7</a:t>
                      </a:r>
                    </a:p>
                  </a:txBody>
                  <a:tcPr marL="9245" marR="9245" marT="9245" marB="0" anchor="b">
                    <a:lnL>
                      <a:noFill/>
                    </a:lnL>
                    <a:lnR>
                      <a:noFill/>
                    </a:lnR>
                    <a:lnT>
                      <a:noFill/>
                    </a:lnT>
                    <a:lnB>
                      <a:noFill/>
                    </a:lnB>
                  </a:tcPr>
                </a:tc>
                <a:extLst>
                  <a:ext uri="{0D108BD9-81ED-4DB2-BD59-A6C34878D82A}">
                    <a16:rowId xmlns:a16="http://schemas.microsoft.com/office/drawing/2014/main" val="356401840"/>
                  </a:ext>
                </a:extLst>
              </a:tr>
              <a:tr h="250872">
                <a:tc>
                  <a:txBody>
                    <a:bodyPr/>
                    <a:lstStyle/>
                    <a:p>
                      <a:pPr algn="r" rtl="0" fontAlgn="b">
                        <a:lnSpc>
                          <a:spcPct val="100000"/>
                        </a:lnSpc>
                        <a:spcAft>
                          <a:spcPts val="400"/>
                        </a:spcAft>
                      </a:pPr>
                      <a:r>
                        <a:rPr lang="es-CL" sz="1300" b="0" i="0" u="none" strike="noStrike" dirty="0">
                          <a:solidFill>
                            <a:schemeClr val="tx1"/>
                          </a:solidFill>
                          <a:effectLst/>
                          <a:latin typeface="Arial" panose="020B0604020202020204" pitchFamily="34" charset="0"/>
                          <a:cs typeface="Arial" panose="020B0604020202020204" pitchFamily="34" charset="0"/>
                        </a:rPr>
                        <a:t>Magallanes (XII)</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1" i="0" u="none" strike="noStrike" dirty="0">
                          <a:solidFill>
                            <a:schemeClr val="tx1"/>
                          </a:solidFill>
                          <a:effectLst/>
                          <a:latin typeface="Arial" panose="020B0604020202020204" pitchFamily="34" charset="0"/>
                          <a:cs typeface="Arial" panose="020B0604020202020204" pitchFamily="34" charset="0"/>
                        </a:rPr>
                        <a:t>96,5</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1" i="0" u="none" strike="noStrike" dirty="0">
                          <a:solidFill>
                            <a:schemeClr val="tx1"/>
                          </a:solidFill>
                          <a:effectLst/>
                          <a:latin typeface="Arial" panose="020B0604020202020204" pitchFamily="34" charset="0"/>
                          <a:cs typeface="Arial" panose="020B0604020202020204" pitchFamily="34" charset="0"/>
                        </a:rPr>
                        <a:t>79,3</a:t>
                      </a:r>
                    </a:p>
                  </a:txBody>
                  <a:tcPr marL="9245" marR="9245" marT="9245" marB="0" anchor="b">
                    <a:lnL>
                      <a:noFill/>
                    </a:lnL>
                    <a:lnR>
                      <a:noFill/>
                    </a:lnR>
                    <a:lnT>
                      <a:noFill/>
                    </a:lnT>
                    <a:lnB>
                      <a:noFill/>
                    </a:lnB>
                  </a:tcPr>
                </a:tc>
                <a:tc>
                  <a:txBody>
                    <a:bodyPr/>
                    <a:lstStyle/>
                    <a:p>
                      <a:pPr algn="ctr" rtl="0" fontAlgn="b">
                        <a:lnSpc>
                          <a:spcPct val="100000"/>
                        </a:lnSpc>
                        <a:spcAft>
                          <a:spcPts val="400"/>
                        </a:spcAft>
                      </a:pPr>
                      <a:r>
                        <a:rPr lang="es-CL" sz="1300" b="0" i="0" u="none" strike="noStrike" dirty="0">
                          <a:solidFill>
                            <a:schemeClr val="tx1"/>
                          </a:solidFill>
                          <a:effectLst/>
                          <a:latin typeface="Arial" panose="020B0604020202020204" pitchFamily="34" charset="0"/>
                          <a:cs typeface="Arial" panose="020B0604020202020204" pitchFamily="34" charset="0"/>
                        </a:rPr>
                        <a:t>92,0</a:t>
                      </a:r>
                    </a:p>
                  </a:txBody>
                  <a:tcPr marL="9245" marR="9245" marT="9245" marB="0" anchor="b">
                    <a:lnL>
                      <a:noFill/>
                    </a:lnL>
                    <a:lnR>
                      <a:noFill/>
                    </a:lnR>
                    <a:lnT>
                      <a:noFill/>
                    </a:lnT>
                    <a:lnB>
                      <a:noFill/>
                    </a:lnB>
                  </a:tcPr>
                </a:tc>
                <a:extLst>
                  <a:ext uri="{0D108BD9-81ED-4DB2-BD59-A6C34878D82A}">
                    <a16:rowId xmlns:a16="http://schemas.microsoft.com/office/drawing/2014/main" val="614959862"/>
                  </a:ext>
                </a:extLst>
              </a:tr>
            </a:tbl>
          </a:graphicData>
        </a:graphic>
      </p:graphicFrame>
      <p:sp>
        <p:nvSpPr>
          <p:cNvPr id="25" name="1 CuadroTexto">
            <a:extLst>
              <a:ext uri="{FF2B5EF4-FFF2-40B4-BE49-F238E27FC236}">
                <a16:creationId xmlns:a16="http://schemas.microsoft.com/office/drawing/2014/main" id="{FEE0F229-9C8C-5042-B4B9-32BE8D421BF8}"/>
              </a:ext>
            </a:extLst>
          </p:cNvPr>
          <p:cNvSpPr txBox="1"/>
          <p:nvPr/>
        </p:nvSpPr>
        <p:spPr>
          <a:xfrm>
            <a:off x="5964952" y="6345648"/>
            <a:ext cx="3232820" cy="2251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sp>
        <p:nvSpPr>
          <p:cNvPr id="49" name="Rectángulo 48">
            <a:extLst>
              <a:ext uri="{FF2B5EF4-FFF2-40B4-BE49-F238E27FC236}">
                <a16:creationId xmlns:a16="http://schemas.microsoft.com/office/drawing/2014/main" id="{1450DAA2-6624-1541-A779-BF01008C8E14}"/>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50" name="1 Título">
            <a:extLst>
              <a:ext uri="{FF2B5EF4-FFF2-40B4-BE49-F238E27FC236}">
                <a16:creationId xmlns:a16="http://schemas.microsoft.com/office/drawing/2014/main" id="{65254C52-8F1E-F04C-96C6-3BE6570E69BC}"/>
              </a:ext>
            </a:extLst>
          </p:cNvPr>
          <p:cNvSpPr>
            <a:spLocks noGrp="1"/>
          </p:cNvSpPr>
          <p:nvPr>
            <p:ph type="title"/>
          </p:nvPr>
        </p:nvSpPr>
        <p:spPr>
          <a:xfrm>
            <a:off x="1214806" y="161778"/>
            <a:ext cx="7725149" cy="540296"/>
          </a:xfrm>
        </p:spPr>
        <p:txBody>
          <a:bodyPr/>
          <a:lstStyle/>
          <a:p>
            <a:pPr algn="l"/>
            <a:r>
              <a:rPr lang="es-CL" sz="2400" b="1" dirty="0">
                <a:solidFill>
                  <a:schemeClr val="bg1"/>
                </a:solidFill>
                <a:latin typeface="Arial" panose="020B0604020202020204" pitchFamily="34" charset="0"/>
                <a:cs typeface="Arial" panose="020B0604020202020204" pitchFamily="34" charset="0"/>
              </a:rPr>
              <a:t>Licencias Médicas de Origen Común Tramitadas*</a:t>
            </a:r>
            <a:endParaRPr lang="es-CL" sz="2400" dirty="0">
              <a:solidFill>
                <a:schemeClr val="bg1"/>
              </a:solidFill>
              <a:latin typeface="Arial" panose="020B0604020202020204" pitchFamily="34" charset="0"/>
              <a:cs typeface="Arial" panose="020B0604020202020204" pitchFamily="34" charset="0"/>
            </a:endParaRPr>
          </a:p>
        </p:txBody>
      </p:sp>
      <p:sp>
        <p:nvSpPr>
          <p:cNvPr id="57" name="8 Rectángulo redondeado">
            <a:extLst>
              <a:ext uri="{FF2B5EF4-FFF2-40B4-BE49-F238E27FC236}">
                <a16:creationId xmlns:a16="http://schemas.microsoft.com/office/drawing/2014/main" id="{2B774B51-BA8F-2F4D-B7C9-FEA7DFD319DA}"/>
              </a:ext>
            </a:extLst>
          </p:cNvPr>
          <p:cNvSpPr/>
          <p:nvPr/>
        </p:nvSpPr>
        <p:spPr>
          <a:xfrm>
            <a:off x="5129809" y="2276872"/>
            <a:ext cx="792088" cy="288032"/>
          </a:xfrm>
          <a:prstGeom prst="roundRect">
            <a:avLst>
              <a:gd name="adj" fmla="val 39343"/>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8" name="8 Rectángulo redondeado">
            <a:extLst>
              <a:ext uri="{FF2B5EF4-FFF2-40B4-BE49-F238E27FC236}">
                <a16:creationId xmlns:a16="http://schemas.microsoft.com/office/drawing/2014/main" id="{370AB69E-21E3-E345-9D4B-3BF807EA455E}"/>
              </a:ext>
            </a:extLst>
          </p:cNvPr>
          <p:cNvSpPr/>
          <p:nvPr/>
        </p:nvSpPr>
        <p:spPr>
          <a:xfrm>
            <a:off x="6516216" y="2276872"/>
            <a:ext cx="792088" cy="288032"/>
          </a:xfrm>
          <a:prstGeom prst="roundRect">
            <a:avLst>
              <a:gd name="adj" fmla="val 39343"/>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9" name="8 Rectángulo redondeado">
            <a:extLst>
              <a:ext uri="{FF2B5EF4-FFF2-40B4-BE49-F238E27FC236}">
                <a16:creationId xmlns:a16="http://schemas.microsoft.com/office/drawing/2014/main" id="{DCD0DD1A-747A-8045-A7D6-BCFAA2B55B83}"/>
              </a:ext>
            </a:extLst>
          </p:cNvPr>
          <p:cNvSpPr/>
          <p:nvPr/>
        </p:nvSpPr>
        <p:spPr>
          <a:xfrm>
            <a:off x="5129809" y="3552636"/>
            <a:ext cx="792088" cy="288032"/>
          </a:xfrm>
          <a:prstGeom prst="roundRect">
            <a:avLst>
              <a:gd name="adj" fmla="val 39343"/>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0" name="8 Rectángulo redondeado">
            <a:extLst>
              <a:ext uri="{FF2B5EF4-FFF2-40B4-BE49-F238E27FC236}">
                <a16:creationId xmlns:a16="http://schemas.microsoft.com/office/drawing/2014/main" id="{11139D0F-0837-2243-81AC-940EF0FD1147}"/>
              </a:ext>
            </a:extLst>
          </p:cNvPr>
          <p:cNvSpPr/>
          <p:nvPr/>
        </p:nvSpPr>
        <p:spPr>
          <a:xfrm>
            <a:off x="5129809" y="5815014"/>
            <a:ext cx="792088" cy="288032"/>
          </a:xfrm>
          <a:prstGeom prst="roundRect">
            <a:avLst>
              <a:gd name="adj" fmla="val 39343"/>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1" name="8 Rectángulo redondeado">
            <a:extLst>
              <a:ext uri="{FF2B5EF4-FFF2-40B4-BE49-F238E27FC236}">
                <a16:creationId xmlns:a16="http://schemas.microsoft.com/office/drawing/2014/main" id="{BAB3D98A-9FA8-7648-8749-E1133A4B6F96}"/>
              </a:ext>
            </a:extLst>
          </p:cNvPr>
          <p:cNvSpPr/>
          <p:nvPr/>
        </p:nvSpPr>
        <p:spPr>
          <a:xfrm>
            <a:off x="6516216" y="3552636"/>
            <a:ext cx="792088" cy="288032"/>
          </a:xfrm>
          <a:prstGeom prst="roundRect">
            <a:avLst>
              <a:gd name="adj" fmla="val 39343"/>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2" name="8 Rectángulo redondeado">
            <a:extLst>
              <a:ext uri="{FF2B5EF4-FFF2-40B4-BE49-F238E27FC236}">
                <a16:creationId xmlns:a16="http://schemas.microsoft.com/office/drawing/2014/main" id="{3B247538-443D-2341-AED5-90FA15305039}"/>
              </a:ext>
            </a:extLst>
          </p:cNvPr>
          <p:cNvSpPr/>
          <p:nvPr/>
        </p:nvSpPr>
        <p:spPr>
          <a:xfrm>
            <a:off x="6516216" y="5815014"/>
            <a:ext cx="792088" cy="288032"/>
          </a:xfrm>
          <a:prstGeom prst="roundRect">
            <a:avLst>
              <a:gd name="adj" fmla="val 39343"/>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9" name="Rectángulo 18">
            <a:extLst>
              <a:ext uri="{FF2B5EF4-FFF2-40B4-BE49-F238E27FC236}">
                <a16:creationId xmlns:a16="http://schemas.microsoft.com/office/drawing/2014/main" id="{AAB01D0C-C3EB-7F46-BA0C-2ECE580C6D79}"/>
              </a:ext>
            </a:extLst>
          </p:cNvPr>
          <p:cNvSpPr/>
          <p:nvPr/>
        </p:nvSpPr>
        <p:spPr>
          <a:xfrm>
            <a:off x="0" y="6589549"/>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0" name="Rectángulo 19">
            <a:extLst>
              <a:ext uri="{FF2B5EF4-FFF2-40B4-BE49-F238E27FC236}">
                <a16:creationId xmlns:a16="http://schemas.microsoft.com/office/drawing/2014/main" id="{994EF25A-51CB-8E49-94A7-FD9DBCEA5887}"/>
              </a:ext>
            </a:extLst>
          </p:cNvPr>
          <p:cNvSpPr/>
          <p:nvPr/>
        </p:nvSpPr>
        <p:spPr>
          <a:xfrm>
            <a:off x="251520" y="6576883"/>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21" name="Rectangle 5">
            <a:extLst>
              <a:ext uri="{FF2B5EF4-FFF2-40B4-BE49-F238E27FC236}">
                <a16:creationId xmlns:a16="http://schemas.microsoft.com/office/drawing/2014/main" id="{05BC7719-4AAD-1D41-87FD-572881B2CEAD}"/>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pic>
        <p:nvPicPr>
          <p:cNvPr id="8" name="Imagen 7">
            <a:extLst>
              <a:ext uri="{FF2B5EF4-FFF2-40B4-BE49-F238E27FC236}">
                <a16:creationId xmlns:a16="http://schemas.microsoft.com/office/drawing/2014/main" id="{69BA13C5-1D3E-8441-AE2E-C4E4C3530657}"/>
              </a:ext>
            </a:extLst>
          </p:cNvPr>
          <p:cNvPicPr>
            <a:picLocks noChangeAspect="1"/>
          </p:cNvPicPr>
          <p:nvPr/>
        </p:nvPicPr>
        <p:blipFill rotWithShape="1">
          <a:blip r:embed="rId3"/>
          <a:srcRect l="17650" t="1957"/>
          <a:stretch/>
        </p:blipFill>
        <p:spPr>
          <a:xfrm>
            <a:off x="-8739" y="0"/>
            <a:ext cx="1513543" cy="6723773"/>
          </a:xfrm>
          <a:prstGeom prst="rect">
            <a:avLst/>
          </a:prstGeom>
        </p:spPr>
      </p:pic>
      <p:sp>
        <p:nvSpPr>
          <p:cNvPr id="17" name="1 CuadroTexto"/>
          <p:cNvSpPr txBox="1"/>
          <p:nvPr/>
        </p:nvSpPr>
        <p:spPr>
          <a:xfrm>
            <a:off x="75061" y="6245642"/>
            <a:ext cx="5094312" cy="4176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 No se incluye la participación de la categoría sin información.</a:t>
            </a:r>
          </a:p>
          <a:p>
            <a:r>
              <a:rPr lang="es-CL" sz="900" i="1" dirty="0">
                <a:latin typeface="Arial" panose="020B0604020202020204" pitchFamily="34" charset="0"/>
                <a:cs typeface="Arial" panose="020B0604020202020204" pitchFamily="34" charset="0"/>
              </a:rPr>
              <a:t>**La tasa de uso corresponde al ratio entre el Nº de LM tramitadas y Nº de cotizantes por 100.</a:t>
            </a:r>
          </a:p>
          <a:p>
            <a:pPr marL="171450" indent="-171450">
              <a:buFont typeface="Arial" panose="020B0604020202020204" pitchFamily="34" charset="0"/>
              <a:buChar char="•"/>
            </a:pPr>
            <a:endParaRPr lang="es-CL"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dondear rectángulo de esquina del mismo lado 8">
            <a:extLst>
              <a:ext uri="{FF2B5EF4-FFF2-40B4-BE49-F238E27FC236}">
                <a16:creationId xmlns:a16="http://schemas.microsoft.com/office/drawing/2014/main" id="{9698A7CF-94C6-C141-B951-7630ED1324C5}"/>
              </a:ext>
            </a:extLst>
          </p:cNvPr>
          <p:cNvSpPr/>
          <p:nvPr/>
        </p:nvSpPr>
        <p:spPr>
          <a:xfrm rot="16200000">
            <a:off x="2279635" y="-1034300"/>
            <a:ext cx="4584733" cy="9144004"/>
          </a:xfrm>
          <a:prstGeom prst="round2SameRect">
            <a:avLst>
              <a:gd name="adj1" fmla="val 0"/>
              <a:gd name="adj2" fmla="val 0"/>
            </a:avLst>
          </a:prstGeom>
          <a:solidFill>
            <a:schemeClr val="accent4">
              <a:lumMod val="40000"/>
              <a:lumOff val="6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5F22E1BD-2F71-0947-A171-41450401B72C}"/>
              </a:ext>
            </a:extLst>
          </p:cNvPr>
          <p:cNvSpPr/>
          <p:nvPr/>
        </p:nvSpPr>
        <p:spPr>
          <a:xfrm>
            <a:off x="0" y="1"/>
            <a:ext cx="9144000" cy="692696"/>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5" name="1 Título">
            <a:extLst>
              <a:ext uri="{FF2B5EF4-FFF2-40B4-BE49-F238E27FC236}">
                <a16:creationId xmlns:a16="http://schemas.microsoft.com/office/drawing/2014/main" id="{887A0DC4-3AF2-1243-A233-B11DF30962D3}"/>
              </a:ext>
            </a:extLst>
          </p:cNvPr>
          <p:cNvSpPr txBox="1">
            <a:spLocks/>
          </p:cNvSpPr>
          <p:nvPr/>
        </p:nvSpPr>
        <p:spPr>
          <a:xfrm>
            <a:off x="1214806" y="161778"/>
            <a:ext cx="7725149" cy="54029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l"/>
            <a:r>
              <a:rPr lang="es-CL" sz="2400" b="1" dirty="0">
                <a:solidFill>
                  <a:schemeClr val="bg1"/>
                </a:solidFill>
                <a:latin typeface="Arial" panose="020B0604020202020204" pitchFamily="34" charset="0"/>
                <a:cs typeface="Arial" panose="020B0604020202020204" pitchFamily="34" charset="0"/>
              </a:rPr>
              <a:t>Licencias Médicas de Origen Común Tramitadas</a:t>
            </a:r>
            <a:endParaRPr lang="es-CL" sz="2400" dirty="0">
              <a:solidFill>
                <a:schemeClr val="bg1"/>
              </a:solidFill>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616E5F2E-5A29-D64B-BD2B-00CAF5AB93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021"/>
          <a:stretch/>
        </p:blipFill>
        <p:spPr>
          <a:xfrm>
            <a:off x="7654001" y="673512"/>
            <a:ext cx="1489999" cy="5625337"/>
          </a:xfrm>
          <a:prstGeom prst="rect">
            <a:avLst/>
          </a:prstGeom>
        </p:spPr>
      </p:pic>
      <p:sp>
        <p:nvSpPr>
          <p:cNvPr id="17" name="Rectángulo 16">
            <a:extLst>
              <a:ext uri="{FF2B5EF4-FFF2-40B4-BE49-F238E27FC236}">
                <a16:creationId xmlns:a16="http://schemas.microsoft.com/office/drawing/2014/main" id="{02D72825-99B5-684D-B2C8-6B08A8031691}"/>
              </a:ext>
            </a:extLst>
          </p:cNvPr>
          <p:cNvSpPr/>
          <p:nvPr/>
        </p:nvSpPr>
        <p:spPr>
          <a:xfrm>
            <a:off x="0" y="6589549"/>
            <a:ext cx="9144000" cy="268451"/>
          </a:xfrm>
          <a:prstGeom prst="rect">
            <a:avLst/>
          </a:prstGeom>
          <a:solidFill>
            <a:srgbClr val="005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8" name="Rectángulo 17">
            <a:extLst>
              <a:ext uri="{FF2B5EF4-FFF2-40B4-BE49-F238E27FC236}">
                <a16:creationId xmlns:a16="http://schemas.microsoft.com/office/drawing/2014/main" id="{1731D85A-0C72-DB42-BDDB-385FE69C6911}"/>
              </a:ext>
            </a:extLst>
          </p:cNvPr>
          <p:cNvSpPr/>
          <p:nvPr/>
        </p:nvSpPr>
        <p:spPr>
          <a:xfrm>
            <a:off x="251520" y="6576883"/>
            <a:ext cx="7200800" cy="261610"/>
          </a:xfrm>
          <a:prstGeom prst="rect">
            <a:avLst/>
          </a:prstGeom>
          <a:effectLst/>
        </p:spPr>
        <p:txBody>
          <a:bodyPr wrap="square">
            <a:spAutoFit/>
          </a:bodyPr>
          <a:lstStyle/>
          <a:p>
            <a:r>
              <a:rPr lang="es-ES_tradnl" sz="1100" dirty="0">
                <a:solidFill>
                  <a:schemeClr val="bg1"/>
                </a:solidFill>
                <a:sym typeface="Verdana Bold"/>
              </a:rPr>
              <a:t>Estadísticas de Licencias Médicas y Subsidios por Incapacidad Laboral / 2020</a:t>
            </a:r>
            <a:endParaRPr lang="en-US" altLang="es-CL" sz="1100" dirty="0">
              <a:solidFill>
                <a:schemeClr val="bg1"/>
              </a:solidFill>
            </a:endParaRPr>
          </a:p>
        </p:txBody>
      </p:sp>
      <p:sp>
        <p:nvSpPr>
          <p:cNvPr id="19" name="Rectangle 5">
            <a:extLst>
              <a:ext uri="{FF2B5EF4-FFF2-40B4-BE49-F238E27FC236}">
                <a16:creationId xmlns:a16="http://schemas.microsoft.com/office/drawing/2014/main" id="{B610CF9C-E275-9E43-9A3F-941B89C5220C}"/>
              </a:ext>
            </a:extLst>
          </p:cNvPr>
          <p:cNvSpPr txBox="1">
            <a:spLocks noChangeArrowheads="1"/>
          </p:cNvSpPr>
          <p:nvPr/>
        </p:nvSpPr>
        <p:spPr bwMode="auto">
          <a:xfrm>
            <a:off x="7479082" y="6552042"/>
            <a:ext cx="1494139"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pPr algn="ctr" eaLnBrk="1" hangingPunct="1"/>
            <a:r>
              <a:rPr lang="es-MX" altLang="es-CL" sz="1400" dirty="0">
                <a:solidFill>
                  <a:schemeClr val="bg1"/>
                </a:solidFill>
                <a:ea typeface="Geneva" panose="020B0503030404040204" pitchFamily="34" charset="0"/>
                <a:cs typeface="Arial" panose="020B0604020202020204" pitchFamily="34" charset="0"/>
              </a:rPr>
              <a:t>www.</a:t>
            </a:r>
            <a:r>
              <a:rPr lang="es-MX" altLang="es-CL" sz="1400" b="1" dirty="0">
                <a:solidFill>
                  <a:schemeClr val="bg1"/>
                </a:solidFill>
                <a:ea typeface="Geneva" panose="020B0503030404040204" pitchFamily="34" charset="0"/>
                <a:cs typeface="Arial" panose="020B0604020202020204" pitchFamily="34" charset="0"/>
              </a:rPr>
              <a:t>suseso</a:t>
            </a:r>
            <a:r>
              <a:rPr lang="es-MX" altLang="es-CL" sz="1400" dirty="0">
                <a:solidFill>
                  <a:schemeClr val="bg1"/>
                </a:solidFill>
                <a:ea typeface="Geneva" panose="020B0503030404040204" pitchFamily="34" charset="0"/>
                <a:cs typeface="Arial" panose="020B0604020202020204" pitchFamily="34" charset="0"/>
              </a:rPr>
              <a:t>.cl</a:t>
            </a:r>
            <a:endParaRPr lang="es-ES" altLang="es-CL" sz="1400" dirty="0">
              <a:solidFill>
                <a:schemeClr val="bg1"/>
              </a:solidFill>
              <a:ea typeface="Geneva" panose="020B0503030404040204" pitchFamily="34" charset="0"/>
              <a:cs typeface="Arial" panose="020B0604020202020204" pitchFamily="34" charset="0"/>
            </a:endParaRPr>
          </a:p>
        </p:txBody>
      </p:sp>
      <p:sp>
        <p:nvSpPr>
          <p:cNvPr id="3" name="2 Marcador de contenido"/>
          <p:cNvSpPr>
            <a:spLocks noGrp="1"/>
          </p:cNvSpPr>
          <p:nvPr>
            <p:ph idx="1"/>
          </p:nvPr>
        </p:nvSpPr>
        <p:spPr>
          <a:xfrm>
            <a:off x="-2976" y="805368"/>
            <a:ext cx="8964488" cy="672399"/>
          </a:xfrm>
        </p:spPr>
        <p:txBody>
          <a:bodyPr/>
          <a:lstStyle/>
          <a:p>
            <a:pPr marL="0" indent="0" algn="ctr">
              <a:buNone/>
            </a:pPr>
            <a:r>
              <a:rPr lang="es-CL" sz="1600" dirty="0">
                <a:latin typeface="Arial" panose="020B0604020202020204" pitchFamily="34" charset="0"/>
                <a:cs typeface="Arial" panose="020B0604020202020204" pitchFamily="34" charset="0"/>
              </a:rPr>
              <a:t>Nº de LM tramitadas según sistema de salud y grupo diagnóstico 2020</a:t>
            </a:r>
          </a:p>
        </p:txBody>
      </p:sp>
      <p:sp>
        <p:nvSpPr>
          <p:cNvPr id="13" name="1 CuadroTexto"/>
          <p:cNvSpPr txBox="1"/>
          <p:nvPr/>
        </p:nvSpPr>
        <p:spPr>
          <a:xfrm>
            <a:off x="29073" y="5955769"/>
            <a:ext cx="5086931" cy="6723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(1) Se incluyen los códigos: U07.1 "Enfermedad respiratoria aguda debido al nuevo coronavirus"; U07.2 "Covid-19, virus no identificado (a la espera del resultado del examen PCR)."; Z29.0 "Aislamiento" y Z20.8 "Contacto con y exposición a otras enfermedades transmisibles".</a:t>
            </a:r>
          </a:p>
        </p:txBody>
      </p:sp>
      <p:sp>
        <p:nvSpPr>
          <p:cNvPr id="14" name="1 CuadroTexto">
            <a:extLst>
              <a:ext uri="{FF2B5EF4-FFF2-40B4-BE49-F238E27FC236}">
                <a16:creationId xmlns:a16="http://schemas.microsoft.com/office/drawing/2014/main" id="{9983C355-C366-9040-9059-9E97004402F5}"/>
              </a:ext>
            </a:extLst>
          </p:cNvPr>
          <p:cNvSpPr txBox="1"/>
          <p:nvPr/>
        </p:nvSpPr>
        <p:spPr>
          <a:xfrm>
            <a:off x="6011991" y="6344942"/>
            <a:ext cx="3369209" cy="2378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900" i="1" dirty="0">
                <a:latin typeface="Arial" panose="020B0604020202020204" pitchFamily="34" charset="0"/>
                <a:cs typeface="Arial" panose="020B0604020202020204" pitchFamily="34" charset="0"/>
              </a:rPr>
              <a:t>Fuente:</a:t>
            </a:r>
            <a:r>
              <a:rPr lang="es-CL" sz="900" i="1" baseline="0" dirty="0">
                <a:latin typeface="Arial" panose="020B0604020202020204" pitchFamily="34" charset="0"/>
                <a:cs typeface="Arial" panose="020B0604020202020204" pitchFamily="34" charset="0"/>
              </a:rPr>
              <a:t> </a:t>
            </a:r>
            <a:r>
              <a:rPr lang="es-CL" sz="900" i="1" dirty="0">
                <a:latin typeface="Arial" panose="020B0604020202020204" pitchFamily="34" charset="0"/>
                <a:cs typeface="Arial" panose="020B0604020202020204" pitchFamily="34" charset="0"/>
              </a:rPr>
              <a:t>FONASA, COMPIN y Superintendencia de Salud</a:t>
            </a:r>
          </a:p>
        </p:txBody>
      </p:sp>
      <p:graphicFrame>
        <p:nvGraphicFramePr>
          <p:cNvPr id="4" name="Tabla 3">
            <a:extLst>
              <a:ext uri="{FF2B5EF4-FFF2-40B4-BE49-F238E27FC236}">
                <a16:creationId xmlns:a16="http://schemas.microsoft.com/office/drawing/2014/main" id="{49CEC3BA-7C52-7F44-B547-E50B2472A385}"/>
              </a:ext>
            </a:extLst>
          </p:cNvPr>
          <p:cNvGraphicFramePr>
            <a:graphicFrameLocks noGrp="1"/>
          </p:cNvGraphicFramePr>
          <p:nvPr>
            <p:extLst>
              <p:ext uri="{D42A27DB-BD31-4B8C-83A1-F6EECF244321}">
                <p14:modId xmlns:p14="http://schemas.microsoft.com/office/powerpoint/2010/main" val="2324192495"/>
              </p:ext>
            </p:extLst>
          </p:nvPr>
        </p:nvGraphicFramePr>
        <p:xfrm>
          <a:off x="221286" y="1381837"/>
          <a:ext cx="7231033" cy="4214018"/>
        </p:xfrm>
        <a:graphic>
          <a:graphicData uri="http://schemas.openxmlformats.org/drawingml/2006/table">
            <a:tbl>
              <a:tblPr/>
              <a:tblGrid>
                <a:gridCol w="3975280">
                  <a:extLst>
                    <a:ext uri="{9D8B030D-6E8A-4147-A177-3AD203B41FA5}">
                      <a16:colId xmlns:a16="http://schemas.microsoft.com/office/drawing/2014/main" val="185877462"/>
                    </a:ext>
                  </a:extLst>
                </a:gridCol>
                <a:gridCol w="1085251">
                  <a:extLst>
                    <a:ext uri="{9D8B030D-6E8A-4147-A177-3AD203B41FA5}">
                      <a16:colId xmlns:a16="http://schemas.microsoft.com/office/drawing/2014/main" val="4026474553"/>
                    </a:ext>
                  </a:extLst>
                </a:gridCol>
                <a:gridCol w="1085251">
                  <a:extLst>
                    <a:ext uri="{9D8B030D-6E8A-4147-A177-3AD203B41FA5}">
                      <a16:colId xmlns:a16="http://schemas.microsoft.com/office/drawing/2014/main" val="2460746796"/>
                    </a:ext>
                  </a:extLst>
                </a:gridCol>
                <a:gridCol w="1085251">
                  <a:extLst>
                    <a:ext uri="{9D8B030D-6E8A-4147-A177-3AD203B41FA5}">
                      <a16:colId xmlns:a16="http://schemas.microsoft.com/office/drawing/2014/main" val="3364449021"/>
                    </a:ext>
                  </a:extLst>
                </a:gridCol>
              </a:tblGrid>
              <a:tr h="260802">
                <a:tc>
                  <a:txBody>
                    <a:bodyPr/>
                    <a:lstStyle/>
                    <a:p>
                      <a:pPr algn="l" fontAlgn="b"/>
                      <a:endParaRPr lang="es-CL"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s-CL" sz="1300" b="1" i="0" u="none" strike="noStrike">
                          <a:solidFill>
                            <a:srgbClr val="C00000"/>
                          </a:solidFill>
                          <a:effectLst/>
                          <a:latin typeface="Arial" panose="020B0604020202020204" pitchFamily="34" charset="0"/>
                          <a:cs typeface="Arial" panose="020B0604020202020204" pitchFamily="34" charset="0"/>
                        </a:rPr>
                        <a:t>FONASA</a:t>
                      </a:r>
                    </a:p>
                  </a:txBody>
                  <a:tcPr marL="9525" marR="9525" marT="9525" marB="0" anchor="b">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b"/>
                      <a:r>
                        <a:rPr lang="es-CL" sz="1300" b="1" i="0" u="none" strike="noStrike">
                          <a:solidFill>
                            <a:srgbClr val="C00000"/>
                          </a:solidFill>
                          <a:effectLst/>
                          <a:latin typeface="Arial" panose="020B0604020202020204" pitchFamily="34" charset="0"/>
                          <a:cs typeface="Arial" panose="020B0604020202020204" pitchFamily="34" charset="0"/>
                        </a:rPr>
                        <a:t>ISAPRE</a:t>
                      </a:r>
                    </a:p>
                  </a:txBody>
                  <a:tcPr marL="9525" marR="9525" marT="9525" marB="0" anchor="b">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b"/>
                      <a:r>
                        <a:rPr lang="es-CL" sz="1300" b="1" i="0" u="none" strike="noStrike" dirty="0">
                          <a:solidFill>
                            <a:srgbClr val="C00000"/>
                          </a:solidFill>
                          <a:effectLst/>
                          <a:latin typeface="Arial" panose="020B0604020202020204" pitchFamily="34" charset="0"/>
                          <a:cs typeface="Arial" panose="020B0604020202020204" pitchFamily="34" charset="0"/>
                        </a:rPr>
                        <a:t>SISTEMA</a:t>
                      </a:r>
                    </a:p>
                  </a:txBody>
                  <a:tcPr marL="9525" marR="9525" marT="9525" marB="0" anchor="b">
                    <a:lnL>
                      <a:noFill/>
                    </a:lnL>
                    <a:lnR>
                      <a:noFill/>
                    </a:lnR>
                    <a:lnT>
                      <a:noFill/>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2316282729"/>
                  </a:ext>
                </a:extLst>
              </a:tr>
              <a:tr h="247076">
                <a:tc>
                  <a:txBody>
                    <a:bodyPr/>
                    <a:lstStyle/>
                    <a:p>
                      <a:pPr algn="l" rtl="0" fontAlgn="b"/>
                      <a:r>
                        <a:rPr lang="es-CL" sz="1300" b="0" i="0" u="none" strike="noStrike">
                          <a:solidFill>
                            <a:schemeClr val="tx1"/>
                          </a:solidFill>
                          <a:effectLst/>
                          <a:latin typeface="Arial" panose="020B0604020202020204" pitchFamily="34" charset="0"/>
                          <a:cs typeface="Arial" panose="020B0604020202020204" pitchFamily="34" charset="0"/>
                        </a:rPr>
                        <a:t>SISTEMA (Nº)</a:t>
                      </a:r>
                    </a:p>
                  </a:txBody>
                  <a:tcPr marL="9525" marR="9525" marT="9525" marB="0" anchor="b">
                    <a:lnL>
                      <a:noFill/>
                    </a:lnL>
                    <a:lnR>
                      <a:noFill/>
                    </a:lnR>
                    <a:lnT>
                      <a:noFill/>
                    </a:lnT>
                    <a:lnB>
                      <a:noFill/>
                    </a:lnB>
                  </a:tcPr>
                </a:tc>
                <a:tc>
                  <a:txBody>
                    <a:bodyPr/>
                    <a:lstStyle/>
                    <a:p>
                      <a:pPr algn="ctr" rtl="0" fontAlgn="b"/>
                      <a:r>
                        <a:rPr lang="es-CL" sz="1300" b="0" i="0" u="none" strike="noStrike" dirty="0">
                          <a:solidFill>
                            <a:schemeClr val="tx1"/>
                          </a:solidFill>
                          <a:effectLst/>
                          <a:latin typeface="Arial" panose="020B0604020202020204" pitchFamily="34" charset="0"/>
                          <a:cs typeface="Arial" panose="020B0604020202020204" pitchFamily="34" charset="0"/>
                        </a:rPr>
                        <a:t> 4.695.694 </a:t>
                      </a: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1.338.666 </a:t>
                      </a: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6.034.360 </a:t>
                      </a: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extLst>
                  <a:ext uri="{0D108BD9-81ED-4DB2-BD59-A6C34878D82A}">
                    <a16:rowId xmlns:a16="http://schemas.microsoft.com/office/drawing/2014/main" val="2035719040"/>
                  </a:ext>
                </a:extLst>
              </a:tr>
              <a:tr h="247076">
                <a:tc>
                  <a:txBody>
                    <a:bodyPr/>
                    <a:lstStyle/>
                    <a:p>
                      <a:pPr algn="l" rtl="0" fontAlgn="b"/>
                      <a:r>
                        <a:rPr lang="es-CL" sz="1300" b="0" i="1" u="none" strike="noStrike">
                          <a:solidFill>
                            <a:schemeClr val="tx1"/>
                          </a:solidFill>
                          <a:effectLst/>
                          <a:latin typeface="Arial" panose="020B0604020202020204" pitchFamily="34" charset="0"/>
                          <a:cs typeface="Arial" panose="020B0604020202020204" pitchFamily="34" charset="0"/>
                        </a:rPr>
                        <a:t>Diagnóstico</a:t>
                      </a:r>
                    </a:p>
                  </a:txBody>
                  <a:tcPr marL="9525" marR="9525" marT="9525" marB="0" anchor="b">
                    <a:lnL>
                      <a:noFill/>
                    </a:lnL>
                    <a:lnR>
                      <a:noFill/>
                    </a:lnR>
                    <a:lnT>
                      <a:noFill/>
                    </a:lnT>
                    <a:lnB>
                      <a:noFill/>
                    </a:lnB>
                  </a:tcPr>
                </a:tc>
                <a:tc>
                  <a:txBody>
                    <a:bodyPr/>
                    <a:lstStyle/>
                    <a:p>
                      <a:pPr algn="l" fontAlgn="b"/>
                      <a:endParaRPr lang="es-CL" sz="13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ctr"/>
                      <a:endParaRPr lang="es-CL" sz="13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es-CL" sz="13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691794556"/>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Trastornos mentales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1.344.444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385.819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1.730.263 </a:t>
                      </a:r>
                    </a:p>
                  </a:txBody>
                  <a:tcPr marL="9525" marR="9525" marT="9525" marB="0" anchor="b">
                    <a:lnL>
                      <a:noFill/>
                    </a:lnL>
                    <a:lnR>
                      <a:noFill/>
                    </a:lnR>
                    <a:lnT>
                      <a:noFill/>
                    </a:lnT>
                    <a:lnB>
                      <a:noFill/>
                    </a:lnB>
                  </a:tcPr>
                </a:tc>
                <a:extLst>
                  <a:ext uri="{0D108BD9-81ED-4DB2-BD59-A6C34878D82A}">
                    <a16:rowId xmlns:a16="http://schemas.microsoft.com/office/drawing/2014/main" val="2845747905"/>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Enf. osteomusculares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865.045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184.129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1.049.174 </a:t>
                      </a:r>
                    </a:p>
                  </a:txBody>
                  <a:tcPr marL="9525" marR="9525" marT="9525" marB="0" anchor="b">
                    <a:lnL>
                      <a:noFill/>
                    </a:lnL>
                    <a:lnR>
                      <a:noFill/>
                    </a:lnR>
                    <a:lnT>
                      <a:noFill/>
                    </a:lnT>
                    <a:lnB>
                      <a:noFill/>
                    </a:lnB>
                  </a:tcPr>
                </a:tc>
                <a:extLst>
                  <a:ext uri="{0D108BD9-81ED-4DB2-BD59-A6C34878D82A}">
                    <a16:rowId xmlns:a16="http://schemas.microsoft.com/office/drawing/2014/main" val="924444119"/>
                  </a:ext>
                </a:extLst>
              </a:tr>
              <a:tr h="247076">
                <a:tc>
                  <a:txBody>
                    <a:bodyPr/>
                    <a:lstStyle/>
                    <a:p>
                      <a:pPr algn="r" rtl="0" fontAlgn="b"/>
                      <a:r>
                        <a:rPr lang="es-CL" sz="1300" b="0" i="0" u="none" strike="noStrike" dirty="0">
                          <a:solidFill>
                            <a:schemeClr val="tx1"/>
                          </a:solidFill>
                          <a:effectLst/>
                          <a:latin typeface="Arial" panose="020B0604020202020204" pitchFamily="34" charset="0"/>
                          <a:cs typeface="Arial" panose="020B0604020202020204" pitchFamily="34" charset="0"/>
                        </a:rPr>
                        <a:t>COVID-19</a:t>
                      </a:r>
                      <a:r>
                        <a:rPr lang="es-CL" sz="1300" b="0" i="0" u="none" strike="noStrike" baseline="30000" dirty="0">
                          <a:solidFill>
                            <a:schemeClr val="tx1"/>
                          </a:solidFill>
                          <a:effectLst/>
                          <a:latin typeface="Arial" panose="020B0604020202020204" pitchFamily="34" charset="0"/>
                          <a:cs typeface="Arial" panose="020B0604020202020204" pitchFamily="34" charset="0"/>
                        </a:rPr>
                        <a:t>1</a:t>
                      </a:r>
                      <a:endParaRPr lang="es-CL" sz="13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679.109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195.488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874.597 </a:t>
                      </a:r>
                    </a:p>
                  </a:txBody>
                  <a:tcPr marL="9525" marR="9525" marT="9525" marB="0" anchor="b">
                    <a:lnL>
                      <a:noFill/>
                    </a:lnL>
                    <a:lnR>
                      <a:noFill/>
                    </a:lnR>
                    <a:lnT>
                      <a:noFill/>
                    </a:lnT>
                    <a:lnB>
                      <a:noFill/>
                    </a:lnB>
                  </a:tcPr>
                </a:tc>
                <a:extLst>
                  <a:ext uri="{0D108BD9-81ED-4DB2-BD59-A6C34878D82A}">
                    <a16:rowId xmlns:a16="http://schemas.microsoft.com/office/drawing/2014/main" val="1541875295"/>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Enf. respiratorias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303.067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92.814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395.881 </a:t>
                      </a:r>
                    </a:p>
                  </a:txBody>
                  <a:tcPr marL="9525" marR="9525" marT="9525" marB="0" anchor="b">
                    <a:lnL>
                      <a:noFill/>
                    </a:lnL>
                    <a:lnR>
                      <a:noFill/>
                    </a:lnR>
                    <a:lnT>
                      <a:noFill/>
                    </a:lnT>
                    <a:lnB>
                      <a:noFill/>
                    </a:lnB>
                  </a:tcPr>
                </a:tc>
                <a:extLst>
                  <a:ext uri="{0D108BD9-81ED-4DB2-BD59-A6C34878D82A}">
                    <a16:rowId xmlns:a16="http://schemas.microsoft.com/office/drawing/2014/main" val="1840612991"/>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Traumatismos, envenenamientos y otros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288.996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85.893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374.889 </a:t>
                      </a:r>
                    </a:p>
                  </a:txBody>
                  <a:tcPr marL="9525" marR="9525" marT="9525" marB="0" anchor="b">
                    <a:lnL>
                      <a:noFill/>
                    </a:lnL>
                    <a:lnR>
                      <a:noFill/>
                    </a:lnR>
                    <a:lnT>
                      <a:noFill/>
                    </a:lnT>
                    <a:lnB>
                      <a:noFill/>
                    </a:lnB>
                  </a:tcPr>
                </a:tc>
                <a:extLst>
                  <a:ext uri="{0D108BD9-81ED-4DB2-BD59-A6C34878D82A}">
                    <a16:rowId xmlns:a16="http://schemas.microsoft.com/office/drawing/2014/main" val="2565509336"/>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Enf. infecciosas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162.649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57.170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219.819 </a:t>
                      </a:r>
                    </a:p>
                  </a:txBody>
                  <a:tcPr marL="9525" marR="9525" marT="9525" marB="0" anchor="b">
                    <a:lnL>
                      <a:noFill/>
                    </a:lnL>
                    <a:lnR>
                      <a:noFill/>
                    </a:lnR>
                    <a:lnT>
                      <a:noFill/>
                    </a:lnT>
                    <a:lnB>
                      <a:noFill/>
                    </a:lnB>
                  </a:tcPr>
                </a:tc>
                <a:extLst>
                  <a:ext uri="{0D108BD9-81ED-4DB2-BD59-A6C34878D82A}">
                    <a16:rowId xmlns:a16="http://schemas.microsoft.com/office/drawing/2014/main" val="3168393274"/>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Enf. del Sistema Digestivo</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152.224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62.623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214.847 </a:t>
                      </a:r>
                    </a:p>
                  </a:txBody>
                  <a:tcPr marL="9525" marR="9525" marT="9525" marB="0" anchor="b">
                    <a:lnL>
                      <a:noFill/>
                    </a:lnL>
                    <a:lnR>
                      <a:noFill/>
                    </a:lnR>
                    <a:lnT>
                      <a:noFill/>
                    </a:lnT>
                    <a:lnB>
                      <a:noFill/>
                    </a:lnB>
                  </a:tcPr>
                </a:tc>
                <a:extLst>
                  <a:ext uri="{0D108BD9-81ED-4DB2-BD59-A6C34878D82A}">
                    <a16:rowId xmlns:a16="http://schemas.microsoft.com/office/drawing/2014/main" val="518436409"/>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Licencia médica preventiva parental</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95.323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38.184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133.507 </a:t>
                      </a:r>
                    </a:p>
                  </a:txBody>
                  <a:tcPr marL="9525" marR="9525" marT="9525" marB="0" anchor="b">
                    <a:lnL>
                      <a:noFill/>
                    </a:lnL>
                    <a:lnR>
                      <a:noFill/>
                    </a:lnR>
                    <a:lnT>
                      <a:noFill/>
                    </a:lnT>
                    <a:lnB>
                      <a:noFill/>
                    </a:lnB>
                  </a:tcPr>
                </a:tc>
                <a:extLst>
                  <a:ext uri="{0D108BD9-81ED-4DB2-BD59-A6C34878D82A}">
                    <a16:rowId xmlns:a16="http://schemas.microsoft.com/office/drawing/2014/main" val="1171907291"/>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Enf. cardiovasculares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109.955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23.376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133.331 </a:t>
                      </a:r>
                    </a:p>
                  </a:txBody>
                  <a:tcPr marL="9525" marR="9525" marT="9525" marB="0" anchor="b">
                    <a:lnL>
                      <a:noFill/>
                    </a:lnL>
                    <a:lnR>
                      <a:noFill/>
                    </a:lnR>
                    <a:lnT>
                      <a:noFill/>
                    </a:lnT>
                    <a:lnB>
                      <a:noFill/>
                    </a:lnB>
                  </a:tcPr>
                </a:tc>
                <a:extLst>
                  <a:ext uri="{0D108BD9-81ED-4DB2-BD59-A6C34878D82A}">
                    <a16:rowId xmlns:a16="http://schemas.microsoft.com/office/drawing/2014/main" val="1360397498"/>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Tumores y Cánceres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93.871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36.253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130.124 </a:t>
                      </a:r>
                    </a:p>
                  </a:txBody>
                  <a:tcPr marL="9525" marR="9525" marT="9525" marB="0" anchor="b">
                    <a:lnL>
                      <a:noFill/>
                    </a:lnL>
                    <a:lnR>
                      <a:noFill/>
                    </a:lnR>
                    <a:lnT>
                      <a:noFill/>
                    </a:lnT>
                    <a:lnB>
                      <a:noFill/>
                    </a:lnB>
                  </a:tcPr>
                </a:tc>
                <a:extLst>
                  <a:ext uri="{0D108BD9-81ED-4DB2-BD59-A6C34878D82A}">
                    <a16:rowId xmlns:a16="http://schemas.microsoft.com/office/drawing/2014/main" val="1375286769"/>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Enfermedades del Sist. Genito urinario</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95.702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30.678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126.380 </a:t>
                      </a:r>
                    </a:p>
                  </a:txBody>
                  <a:tcPr marL="9525" marR="9525" marT="9525" marB="0" anchor="b">
                    <a:lnL>
                      <a:noFill/>
                    </a:lnL>
                    <a:lnR>
                      <a:noFill/>
                    </a:lnR>
                    <a:lnT>
                      <a:noFill/>
                    </a:lnT>
                    <a:lnB>
                      <a:noFill/>
                    </a:lnB>
                  </a:tcPr>
                </a:tc>
                <a:extLst>
                  <a:ext uri="{0D108BD9-81ED-4DB2-BD59-A6C34878D82A}">
                    <a16:rowId xmlns:a16="http://schemas.microsoft.com/office/drawing/2014/main" val="1791956592"/>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Afecciones del embarazo, Parto y Puerperio</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90.651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26.602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117.253 </a:t>
                      </a:r>
                    </a:p>
                  </a:txBody>
                  <a:tcPr marL="9525" marR="9525" marT="9525" marB="0" anchor="b">
                    <a:lnL>
                      <a:noFill/>
                    </a:lnL>
                    <a:lnR>
                      <a:noFill/>
                    </a:lnR>
                    <a:lnT>
                      <a:noFill/>
                    </a:lnT>
                    <a:lnB>
                      <a:noFill/>
                    </a:lnB>
                  </a:tcPr>
                </a:tc>
                <a:extLst>
                  <a:ext uri="{0D108BD9-81ED-4DB2-BD59-A6C34878D82A}">
                    <a16:rowId xmlns:a16="http://schemas.microsoft.com/office/drawing/2014/main" val="2147645975"/>
                  </a:ext>
                </a:extLst>
              </a:tr>
              <a:tr h="247076">
                <a:tc>
                  <a:txBody>
                    <a:bodyPr/>
                    <a:lstStyle/>
                    <a:p>
                      <a:pPr algn="r" rtl="0" fontAlgn="b"/>
                      <a:r>
                        <a:rPr lang="es-CL" sz="1300" b="0" i="0" u="none" strike="noStrike">
                          <a:solidFill>
                            <a:schemeClr val="tx1"/>
                          </a:solidFill>
                          <a:effectLst/>
                          <a:latin typeface="Arial" panose="020B0604020202020204" pitchFamily="34" charset="0"/>
                          <a:cs typeface="Arial" panose="020B0604020202020204" pitchFamily="34" charset="0"/>
                        </a:rPr>
                        <a:t>Otros diagnósticos</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414.555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119.465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534.020 </a:t>
                      </a:r>
                    </a:p>
                  </a:txBody>
                  <a:tcPr marL="9525" marR="9525" marT="9525" marB="0" anchor="b">
                    <a:lnL>
                      <a:noFill/>
                    </a:lnL>
                    <a:lnR>
                      <a:noFill/>
                    </a:lnR>
                    <a:lnT>
                      <a:noFill/>
                    </a:lnT>
                    <a:lnB>
                      <a:noFill/>
                    </a:lnB>
                  </a:tcPr>
                </a:tc>
                <a:extLst>
                  <a:ext uri="{0D108BD9-81ED-4DB2-BD59-A6C34878D82A}">
                    <a16:rowId xmlns:a16="http://schemas.microsoft.com/office/drawing/2014/main" val="3834890013"/>
                  </a:ext>
                </a:extLst>
              </a:tr>
              <a:tr h="247076">
                <a:tc>
                  <a:txBody>
                    <a:bodyPr/>
                    <a:lstStyle/>
                    <a:p>
                      <a:pPr algn="r" rtl="0" fontAlgn="b"/>
                      <a:r>
                        <a:rPr lang="es-CL" sz="1300" b="0" i="0" u="none" strike="noStrike" dirty="0">
                          <a:solidFill>
                            <a:schemeClr val="tx1"/>
                          </a:solidFill>
                          <a:effectLst/>
                          <a:latin typeface="Arial" panose="020B0604020202020204" pitchFamily="34" charset="0"/>
                          <a:cs typeface="Arial" panose="020B0604020202020204" pitchFamily="34" charset="0"/>
                        </a:rPr>
                        <a:t>Sin información</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103 </a:t>
                      </a:r>
                    </a:p>
                  </a:txBody>
                  <a:tcPr marL="9525" marR="9525" marT="9525" marB="0" anchor="b">
                    <a:lnL>
                      <a:noFill/>
                    </a:lnL>
                    <a:lnR>
                      <a:noFill/>
                    </a:lnR>
                    <a:lnT>
                      <a:noFill/>
                    </a:lnT>
                    <a:lnB>
                      <a:noFill/>
                    </a:lnB>
                  </a:tcPr>
                </a:tc>
                <a:tc>
                  <a:txBody>
                    <a:bodyPr/>
                    <a:lstStyle/>
                    <a:p>
                      <a:pPr algn="ctr" rtl="0" fontAlgn="b"/>
                      <a:r>
                        <a:rPr lang="es-CL" sz="1300" b="0" i="0" u="none" strike="noStrike">
                          <a:solidFill>
                            <a:schemeClr val="tx1"/>
                          </a:solidFill>
                          <a:effectLst/>
                          <a:latin typeface="Arial" panose="020B0604020202020204" pitchFamily="34" charset="0"/>
                          <a:cs typeface="Arial" panose="020B0604020202020204" pitchFamily="34" charset="0"/>
                        </a:rPr>
                        <a:t>             172 </a:t>
                      </a:r>
                    </a:p>
                  </a:txBody>
                  <a:tcPr marL="9525" marR="9525" marT="9525" marB="0" anchor="b">
                    <a:lnL>
                      <a:noFill/>
                    </a:lnL>
                    <a:lnR>
                      <a:noFill/>
                    </a:lnR>
                    <a:lnT>
                      <a:noFill/>
                    </a:lnT>
                    <a:lnB>
                      <a:noFill/>
                    </a:lnB>
                  </a:tcPr>
                </a:tc>
                <a:tc>
                  <a:txBody>
                    <a:bodyPr/>
                    <a:lstStyle/>
                    <a:p>
                      <a:pPr algn="ctr" rtl="0" fontAlgn="b"/>
                      <a:r>
                        <a:rPr lang="es-CL" sz="1300" b="0" i="0" u="none" strike="noStrike" dirty="0">
                          <a:solidFill>
                            <a:schemeClr val="tx1"/>
                          </a:solidFill>
                          <a:effectLst/>
                          <a:latin typeface="Arial" panose="020B0604020202020204" pitchFamily="34" charset="0"/>
                          <a:cs typeface="Arial" panose="020B0604020202020204" pitchFamily="34" charset="0"/>
                        </a:rPr>
                        <a:t>             275 </a:t>
                      </a:r>
                    </a:p>
                  </a:txBody>
                  <a:tcPr marL="9525" marR="9525" marT="9525" marB="0" anchor="b">
                    <a:lnL>
                      <a:noFill/>
                    </a:lnL>
                    <a:lnR>
                      <a:noFill/>
                    </a:lnR>
                    <a:lnT>
                      <a:noFill/>
                    </a:lnT>
                    <a:lnB>
                      <a:noFill/>
                    </a:lnB>
                  </a:tcPr>
                </a:tc>
                <a:extLst>
                  <a:ext uri="{0D108BD9-81ED-4DB2-BD59-A6C34878D82A}">
                    <a16:rowId xmlns:a16="http://schemas.microsoft.com/office/drawing/2014/main" val="495488745"/>
                  </a:ext>
                </a:extLst>
              </a:tr>
            </a:tbl>
          </a:graphicData>
        </a:graphic>
      </p:graphicFrame>
      <p:sp>
        <p:nvSpPr>
          <p:cNvPr id="20" name="8 Rectángulo redondeado">
            <a:extLst>
              <a:ext uri="{FF2B5EF4-FFF2-40B4-BE49-F238E27FC236}">
                <a16:creationId xmlns:a16="http://schemas.microsoft.com/office/drawing/2014/main" id="{C4326C85-EBA2-9543-A447-2A1CE2C379DD}"/>
              </a:ext>
            </a:extLst>
          </p:cNvPr>
          <p:cNvSpPr/>
          <p:nvPr/>
        </p:nvSpPr>
        <p:spPr>
          <a:xfrm>
            <a:off x="4283968" y="2156179"/>
            <a:ext cx="2160240" cy="768765"/>
          </a:xfrm>
          <a:prstGeom prst="roundRect">
            <a:avLst>
              <a:gd name="adj" fmla="val 24683"/>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61314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47276</TotalTime>
  <Words>3652</Words>
  <Application>Microsoft Macintosh PowerPoint</Application>
  <PresentationFormat>Presentación en pantalla (4:3)</PresentationFormat>
  <Paragraphs>758</Paragraphs>
  <Slides>24</Slides>
  <Notes>23</Notes>
  <HiddenSlides>0</HiddenSlides>
  <MMClips>0</MMClips>
  <ScaleCrop>false</ScaleCrop>
  <HeadingPairs>
    <vt:vector size="6" baseType="variant">
      <vt:variant>
        <vt:lpstr>Fuentes usadas</vt:lpstr>
      </vt:variant>
      <vt:variant>
        <vt:i4>7</vt:i4>
      </vt:variant>
      <vt:variant>
        <vt:lpstr>Tema</vt:lpstr>
      </vt:variant>
      <vt:variant>
        <vt:i4>5</vt:i4>
      </vt:variant>
      <vt:variant>
        <vt:lpstr>Títulos de diapositiva</vt:lpstr>
      </vt:variant>
      <vt:variant>
        <vt:i4>24</vt:i4>
      </vt:variant>
    </vt:vector>
  </HeadingPairs>
  <TitlesOfParts>
    <vt:vector size="36" baseType="lpstr">
      <vt:lpstr>ヒラギノ角ゴ Pro W3</vt:lpstr>
      <vt:lpstr>Arial</vt:lpstr>
      <vt:lpstr>Calibri</vt:lpstr>
      <vt:lpstr>Geneva</vt:lpstr>
      <vt:lpstr>Verdana</vt:lpstr>
      <vt:lpstr>Verdana Bold</vt:lpstr>
      <vt:lpstr>Wingdings</vt:lpstr>
      <vt:lpstr>Office Theme</vt:lpstr>
      <vt:lpstr>1_Office Theme</vt:lpstr>
      <vt:lpstr>2_Office Theme</vt:lpstr>
      <vt:lpstr>3_Office Theme</vt:lpstr>
      <vt:lpstr>4_Office Theme</vt:lpstr>
      <vt:lpstr>Presentación de PowerPoint</vt:lpstr>
      <vt:lpstr>Introducción</vt:lpstr>
      <vt:lpstr>Cotizantes con derecho a LM</vt:lpstr>
      <vt:lpstr>Presentación de PowerPoint</vt:lpstr>
      <vt:lpstr>Licencias Médicas de Origen Común Tramitadas</vt:lpstr>
      <vt:lpstr>Presentación de PowerPoint</vt:lpstr>
      <vt:lpstr>Presentación de PowerPoint</vt:lpstr>
      <vt:lpstr>Licencias Médicas de Origen Común Tramitadas*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indicadores en materia de subsidios 2016-2020 En $ de Dic 2020</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Tasas Accidentabilidad 2012</dc:title>
  <dc:creator>FONASA-SIS-SUSESO</dc:creator>
  <cp:lastModifiedBy>Usuario de Microsoft Office</cp:lastModifiedBy>
  <cp:revision>2477</cp:revision>
  <cp:lastPrinted>2018-10-22T14:28:15Z</cp:lastPrinted>
  <dcterms:created xsi:type="dcterms:W3CDTF">2010-11-27T19:44:20Z</dcterms:created>
  <dcterms:modified xsi:type="dcterms:W3CDTF">2021-09-01T15:46:16Z</dcterms:modified>
</cp:coreProperties>
</file>