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5143500" cx="9144000"/>
  <p:notesSz cx="6858000" cy="9144000"/>
  <p:embeddedFontLst>
    <p:embeddedFont>
      <p:font typeface="Gill Sans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7" roundtripDataSignature="AMtx7mhinHgnc+WtVtCvKRnWP6O6gk/g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213EE74-6435-49BB-ABAB-1DF6F758857E}">
  <a:tblStyle styleId="{0213EE74-6435-49BB-ABAB-1DF6F758857E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GillSans-bold.fntdata"/><Relationship Id="rId25" Type="http://schemas.openxmlformats.org/officeDocument/2006/relationships/font" Target="fonts/GillSans-regular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2" name="Google Shape;282;p18:notes"/>
          <p:cNvSpPr txBox="1"/>
          <p:nvPr>
            <p:ph idx="1" type="body"/>
          </p:nvPr>
        </p:nvSpPr>
        <p:spPr>
          <a:xfrm>
            <a:off x="685800" y="4343401"/>
            <a:ext cx="5486400" cy="41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18:notes"/>
          <p:cNvSpPr txBox="1"/>
          <p:nvPr>
            <p:ph idx="12" type="sldNum"/>
          </p:nvPr>
        </p:nvSpPr>
        <p:spPr>
          <a:xfrm>
            <a:off x="3884635" y="8684723"/>
            <a:ext cx="2972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51600" lIns="103225" spcFirstLastPara="1" rIns="103225" wrap="square" tIns="516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s-MX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4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suseso.cl/613/articles-481115_archivo_07.pdf" TargetMode="External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suseso.cl/613/articles-481115_archivo_08.pdf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hyperlink" Target="https://www.suseso.cl/605/articles-733516_recurso_1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useso.cl/613/w3-propertyvalue-137344.html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suseso.cl/605/articles-733516_recurso_1.pdf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>
            <a:off x="-1" y="4095083"/>
            <a:ext cx="4886325" cy="86192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"/>
          <p:cNvSpPr txBox="1"/>
          <p:nvPr>
            <p:ph type="ctrTitle"/>
          </p:nvPr>
        </p:nvSpPr>
        <p:spPr>
          <a:xfrm>
            <a:off x="497305" y="1545450"/>
            <a:ext cx="4074695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s-MX" sz="2800">
                <a:solidFill>
                  <a:schemeClr val="lt1"/>
                </a:solidFill>
              </a:rPr>
              <a:t>Capacitación para Evaluadores Externos Convocatoria de Proyectos de Investigación e Innovación </a:t>
            </a:r>
            <a:r>
              <a:rPr b="1" lang="es-MX" sz="3000">
                <a:solidFill>
                  <a:schemeClr val="accent4"/>
                </a:solidFill>
              </a:rPr>
              <a:t>2024</a:t>
            </a:r>
            <a:endParaRPr sz="3000">
              <a:solidFill>
                <a:schemeClr val="accent4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1667435" y="3033385"/>
            <a:ext cx="2904565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MX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Septiembre de 2024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55200" y="4182283"/>
            <a:ext cx="1242963" cy="752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6197" y="4182283"/>
            <a:ext cx="727978" cy="65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423" y="4182283"/>
            <a:ext cx="863351" cy="65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18998" y="4204076"/>
            <a:ext cx="653002" cy="6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>
            <p:ph type="title"/>
          </p:nvPr>
        </p:nvSpPr>
        <p:spPr>
          <a:xfrm>
            <a:off x="144174" y="63350"/>
            <a:ext cx="8708700" cy="7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rPr lang="es-MX" sz="24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Ponderaciones Proyectos de Investigación</a:t>
            </a:r>
            <a:r>
              <a:rPr lang="es-MX" sz="24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4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rPr lang="es-MX" sz="13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(</a:t>
            </a:r>
            <a:r>
              <a:rPr lang="es-MX" sz="13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Rúbrica de evaluación para los proyectos de investigación</a:t>
            </a:r>
            <a:r>
              <a:rPr lang="es-MX" sz="13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13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3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7705557" y="4813239"/>
            <a:ext cx="12426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b="1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suseso</a:t>
            </a: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.cl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9571" y="4868860"/>
            <a:ext cx="3679760" cy="16575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0"/>
          <p:cNvSpPr/>
          <p:nvPr/>
        </p:nvSpPr>
        <p:spPr>
          <a:xfrm>
            <a:off x="1400175" y="11525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9" name="Google Shape;189;p10"/>
          <p:cNvGraphicFramePr/>
          <p:nvPr/>
        </p:nvGraphicFramePr>
        <p:xfrm>
          <a:off x="144168" y="74671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{0213EE74-6435-49BB-ABAB-1DF6F758857E}</a:tableStyleId>
              </a:tblPr>
              <a:tblGrid>
                <a:gridCol w="2174675"/>
                <a:gridCol w="2823075"/>
                <a:gridCol w="1077375"/>
                <a:gridCol w="1326775"/>
                <a:gridCol w="1306825"/>
              </a:tblGrid>
              <a:tr h="40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Sección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Subsección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Puntajes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Ponderación subsección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Ponderación sección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47025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Problematización y justificación del proyecto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Planteamiento del problema de investigación y pregunta de investigación y justificación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Objetivos de investigación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257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Marco conceptual y/o estado del arte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10%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0240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Propuesta metodológica 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Diseño metodológico acorde al problema planteado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35%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 de trabajo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257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Acceso a la información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257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Abordaje ético y enfoque de género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40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Impacto del proyecto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Resultados esperados y potencial aplicabilidad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2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Propuesta económica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Identificación y valorización de los ítems de gasto y su justificación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7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Antecedentes curriculares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Encargado(a) principal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10%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77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Equipo de trabajo</a:t>
                      </a:r>
                      <a:endParaRPr sz="1000" u="none" cap="none" strike="noStrike"/>
                    </a:p>
                  </a:txBody>
                  <a:tcPr marT="59575" marB="59575" marR="59575" marL="595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10%</a:t>
                      </a:r>
                      <a:endParaRPr sz="1000" u="none" cap="none" strike="noStrike"/>
                    </a:p>
                  </a:txBody>
                  <a:tcPr marT="59575" marB="59575" marR="59575" marL="595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  <p:sp>
        <p:nvSpPr>
          <p:cNvPr id="190" name="Google Shape;190;p10"/>
          <p:cNvSpPr/>
          <p:nvPr/>
        </p:nvSpPr>
        <p:spPr>
          <a:xfrm>
            <a:off x="140560" y="1081423"/>
            <a:ext cx="10975115" cy="501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/>
          <p:nvPr>
            <p:ph type="title"/>
          </p:nvPr>
        </p:nvSpPr>
        <p:spPr>
          <a:xfrm>
            <a:off x="199950" y="0"/>
            <a:ext cx="8744100" cy="8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rPr lang="es-MX" sz="24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Ponderaciones Proyectos de Innovación</a:t>
            </a:r>
            <a:r>
              <a:rPr lang="es-MX" sz="24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4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rPr lang="es-MX" sz="14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(</a:t>
            </a:r>
            <a:r>
              <a:rPr lang="es-MX" sz="14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3"/>
              </a:rPr>
              <a:t>Rúbrica de evaluación para los proyectos de innovación</a:t>
            </a:r>
            <a:r>
              <a:rPr lang="es-MX" sz="14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)</a:t>
            </a:r>
            <a:endParaRPr sz="14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4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6" name="Google Shape;196;p11"/>
          <p:cNvSpPr/>
          <p:nvPr/>
        </p:nvSpPr>
        <p:spPr>
          <a:xfrm>
            <a:off x="7705557" y="4813239"/>
            <a:ext cx="12426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b="1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suseso</a:t>
            </a: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.cl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9571" y="4868860"/>
            <a:ext cx="3679760" cy="16575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1"/>
          <p:cNvSpPr/>
          <p:nvPr/>
        </p:nvSpPr>
        <p:spPr>
          <a:xfrm>
            <a:off x="1400175" y="11525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1"/>
          <p:cNvSpPr/>
          <p:nvPr/>
        </p:nvSpPr>
        <p:spPr>
          <a:xfrm>
            <a:off x="140560" y="1081423"/>
            <a:ext cx="10975115" cy="501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0" name="Google Shape;200;p11"/>
          <p:cNvGraphicFramePr/>
          <p:nvPr/>
        </p:nvGraphicFramePr>
        <p:xfrm>
          <a:off x="426174" y="8574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{0213EE74-6435-49BB-ABAB-1DF6F758857E}</a:tableStyleId>
              </a:tblPr>
              <a:tblGrid>
                <a:gridCol w="2070550"/>
                <a:gridCol w="2687925"/>
                <a:gridCol w="1025750"/>
                <a:gridCol w="1263225"/>
                <a:gridCol w="1244225"/>
              </a:tblGrid>
              <a:tr h="60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Sección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Subsección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Puntajes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Ponderación subsección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Ponderación sección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3383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Problematización y justificación del proyecto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Problema, desafío u oportunidad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15%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Objetivos y alcance del proyecto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0825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Descripción de la propuesta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Descripción de la innovación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35%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Planificación y gestión del proyecto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082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Acceso a la información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082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Aspectos éticos y enfoque de género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  <a:tr h="383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Impacto y aplicabilidad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Impacto y aplicabilidad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5%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6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Propuesta económica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Identificación y valorización de los ítems de gasto y su justificación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Antecedentes curriculares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Encargado(a) principal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10%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20%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082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Equipo de trabajo</a:t>
                      </a:r>
                      <a:endParaRPr sz="1000" u="none" cap="none" strike="noStrike"/>
                    </a:p>
                  </a:txBody>
                  <a:tcPr marT="66075" marB="66075" marR="66075" marL="660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1-2-3-4-5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0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10%</a:t>
                      </a:r>
                      <a:endParaRPr sz="1000" u="none" cap="none" strike="noStrike"/>
                    </a:p>
                  </a:txBody>
                  <a:tcPr marT="66075" marB="66075" marR="66075" marL="660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vMerge="1"/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E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2"/>
          <p:cNvSpPr txBox="1"/>
          <p:nvPr>
            <p:ph type="title"/>
          </p:nvPr>
        </p:nvSpPr>
        <p:spPr>
          <a:xfrm>
            <a:off x="204099" y="185575"/>
            <a:ext cx="82602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rPr lang="es-MX" sz="24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Consideraciones al momento de evaluar</a:t>
            </a:r>
            <a:endParaRPr sz="24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7" name="Google Shape;207;p12"/>
          <p:cNvSpPr txBox="1"/>
          <p:nvPr/>
        </p:nvSpPr>
        <p:spPr>
          <a:xfrm>
            <a:off x="3140625" y="535475"/>
            <a:ext cx="5786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Al recibir los proyectos asignados, lo primero que debe considerar es </a:t>
            </a:r>
            <a:r>
              <a:rPr b="1" i="0" lang="es-MX" sz="1300" u="none" cap="none" strike="noStrike">
                <a:solidFill>
                  <a:srgbClr val="002060"/>
                </a:solidFill>
              </a:rPr>
              <a:t>si existe algún conflicto de interés con el equipo de trabajo</a:t>
            </a:r>
            <a:r>
              <a:rPr b="0" i="0" lang="es-MX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Si se da esta situación, las personas evaluadoras deberán informar inmediatamente a la SUSESO vía correo electrónico, para que ésta la remita al Comité de Evaluación, y se asigne a un nuevo reemplazante entre los evaluadores externos.</a:t>
            </a:r>
            <a:endParaRPr b="0" i="0" sz="13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12"/>
          <p:cNvPicPr preferRelativeResize="0"/>
          <p:nvPr/>
        </p:nvPicPr>
        <p:blipFill rotWithShape="1">
          <a:blip r:embed="rId3">
            <a:alphaModFix amt="35000"/>
          </a:blip>
          <a:srcRect b="13748" l="23946" r="12649" t="5737"/>
          <a:stretch/>
        </p:blipFill>
        <p:spPr>
          <a:xfrm>
            <a:off x="381900" y="1453675"/>
            <a:ext cx="2355725" cy="168265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2"/>
          <p:cNvSpPr/>
          <p:nvPr/>
        </p:nvSpPr>
        <p:spPr>
          <a:xfrm rot="2732128">
            <a:off x="2870782" y="695171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2"/>
          <p:cNvSpPr/>
          <p:nvPr/>
        </p:nvSpPr>
        <p:spPr>
          <a:xfrm rot="2732128">
            <a:off x="2870781" y="2226896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2"/>
          <p:cNvSpPr/>
          <p:nvPr/>
        </p:nvSpPr>
        <p:spPr>
          <a:xfrm>
            <a:off x="7705557" y="4813239"/>
            <a:ext cx="12426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b="1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suseso</a:t>
            </a: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.cl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9571" y="4868860"/>
            <a:ext cx="3679760" cy="16575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2"/>
          <p:cNvSpPr txBox="1"/>
          <p:nvPr/>
        </p:nvSpPr>
        <p:spPr>
          <a:xfrm>
            <a:off x="3162325" y="1955850"/>
            <a:ext cx="57861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 el proyecto está dentro de la categoría de proyecto prioritario o especial, debe </a:t>
            </a:r>
            <a:r>
              <a:rPr b="1" i="0" lang="es-MX" sz="1300" u="sng" cap="none" strike="noStrike">
                <a:solidFill>
                  <a:schemeClr val="hlink"/>
                </a:solidFill>
                <a:hlinkClick r:id="rId5"/>
              </a:rPr>
              <a:t>revisar el documento de los Lineamientos Estratégicos ya que aquí se definen los términos de referencia</a:t>
            </a:r>
            <a:r>
              <a:rPr b="0" i="0" lang="es-MX" sz="13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 dichos proyectos. Aquí encontrará aspectos como la justificación de la investigación o innovación, objetivos generales y específicos, metodología propuesta, perfil del equipo, presupuesto estimado, entre otros aspectos relevantes. Todo esto se debe contrastar con el proyecto a evaluar y que se detalla en las rúbricas de evaluación.</a:t>
            </a:r>
            <a:endParaRPr b="0" i="0" sz="13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2"/>
          <p:cNvSpPr/>
          <p:nvPr/>
        </p:nvSpPr>
        <p:spPr>
          <a:xfrm rot="2732128">
            <a:off x="2870769" y="3958596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3229425" y="3784750"/>
            <a:ext cx="5718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s-MX" sz="1300">
                <a:solidFill>
                  <a:srgbClr val="002060"/>
                </a:solidFill>
              </a:rPr>
              <a:t>Dentro de la asignación de proyectos puede recibir postulaciones con un mismo nombre pero con diferentes miembros en el equipo de trabajo. </a:t>
            </a:r>
            <a:r>
              <a:rPr b="1" lang="es-MX" sz="1300">
                <a:solidFill>
                  <a:srgbClr val="002060"/>
                </a:solidFill>
              </a:rPr>
              <a:t>Estos proyectos repetidos serán evaluados por la misma dupla</a:t>
            </a:r>
            <a:r>
              <a:rPr lang="es-MX" sz="1300">
                <a:solidFill>
                  <a:srgbClr val="002060"/>
                </a:solidFill>
              </a:rPr>
              <a:t>.</a:t>
            </a:r>
            <a:endParaRPr b="0" i="0" sz="13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E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3"/>
          <p:cNvSpPr txBox="1"/>
          <p:nvPr>
            <p:ph type="title"/>
          </p:nvPr>
        </p:nvSpPr>
        <p:spPr>
          <a:xfrm>
            <a:off x="204099" y="185575"/>
            <a:ext cx="82602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rPr lang="es-MX" sz="24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Consideraciones al momento de evaluar</a:t>
            </a:r>
            <a:endParaRPr sz="24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p13"/>
          <p:cNvSpPr txBox="1"/>
          <p:nvPr/>
        </p:nvSpPr>
        <p:spPr>
          <a:xfrm>
            <a:off x="3343825" y="601000"/>
            <a:ext cx="5604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b="1" i="0" lang="es-MX" u="none" cap="none" strike="noStrike">
                <a:solidFill>
                  <a:srgbClr val="002060"/>
                </a:solidFill>
              </a:rPr>
              <a:t>objetivos generales</a:t>
            </a:r>
            <a:r>
              <a:rPr b="0" i="0" lang="es-MX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definidos en los términos de referencia se deben respetar en los proyectos a evaluar. Por lo general, los postulantes definen los mismos objetivos gener</a:t>
            </a:r>
            <a:r>
              <a:rPr lang="es-MX">
                <a:solidFill>
                  <a:srgbClr val="002060"/>
                </a:solidFill>
              </a:rPr>
              <a:t>ales, ya que </a:t>
            </a:r>
            <a:r>
              <a:rPr lang="es-MX">
                <a:solidFill>
                  <a:srgbClr val="002060"/>
                </a:solidFill>
              </a:rPr>
              <a:t>esto es lo que se busca investigar y/o innova</a:t>
            </a:r>
            <a:r>
              <a:rPr b="0" i="0" lang="es-MX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es-MX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0" i="0" lang="es-MX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En el caso que se alejen de estos objetivos generales se debe castigar en la puntuación.</a:t>
            </a:r>
            <a:endParaRPr b="0" i="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3"/>
          <p:cNvSpPr/>
          <p:nvPr/>
        </p:nvSpPr>
        <p:spPr>
          <a:xfrm rot="2732128">
            <a:off x="3091757" y="780168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3"/>
          <p:cNvSpPr/>
          <p:nvPr/>
        </p:nvSpPr>
        <p:spPr>
          <a:xfrm rot="2732128">
            <a:off x="3091756" y="2194893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3"/>
          <p:cNvSpPr/>
          <p:nvPr/>
        </p:nvSpPr>
        <p:spPr>
          <a:xfrm>
            <a:off x="7705557" y="4813239"/>
            <a:ext cx="12426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b="1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suseso</a:t>
            </a: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.cl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9571" y="4868860"/>
            <a:ext cx="3679760" cy="16575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3"/>
          <p:cNvSpPr txBox="1"/>
          <p:nvPr/>
        </p:nvSpPr>
        <p:spPr>
          <a:xfrm>
            <a:off x="3344025" y="2019200"/>
            <a:ext cx="5604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b="1" i="0" lang="es-MX" u="none" cap="none" strike="noStrike">
                <a:solidFill>
                  <a:srgbClr val="002060"/>
                </a:solidFill>
              </a:rPr>
              <a:t>objetivos específicos</a:t>
            </a:r>
            <a:r>
              <a:rPr b="0" i="0" lang="es-MX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pueden ser modificados (mejorados), siempre y cuando estén alineados con el objetivo general. Frecuentemente, los postulantes colocan los mismos objetivos específicos, y en algunos casos adicionan nuevos para potenciar la investigación y/o innovación.</a:t>
            </a:r>
            <a:endParaRPr b="0" i="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3"/>
          <p:cNvSpPr txBox="1"/>
          <p:nvPr/>
        </p:nvSpPr>
        <p:spPr>
          <a:xfrm>
            <a:off x="3373875" y="3339500"/>
            <a:ext cx="5604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i="0" lang="es-MX" u="none" cap="none" strike="noStrike">
                <a:solidFill>
                  <a:srgbClr val="002060"/>
                </a:solidFill>
              </a:rPr>
              <a:t>metodología</a:t>
            </a:r>
            <a:r>
              <a:rPr b="0" i="0" lang="es-MX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y el </a:t>
            </a:r>
            <a:r>
              <a:rPr b="1" i="0" lang="es-MX" u="none" cap="none" strike="noStrike">
                <a:solidFill>
                  <a:srgbClr val="002060"/>
                </a:solidFill>
              </a:rPr>
              <a:t>presupuesto</a:t>
            </a:r>
            <a:r>
              <a:rPr b="0" i="0" lang="es-MX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son sugerencias y estimaciones, respectivamente. En las postulaciones se pueden modificar y cada persona evaluadora debe considerar si efectivamente estos cambios y/o estrategias están plenamente justificadas.</a:t>
            </a:r>
            <a:endParaRPr b="0" i="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3"/>
          <p:cNvSpPr/>
          <p:nvPr/>
        </p:nvSpPr>
        <p:spPr>
          <a:xfrm rot="2732128">
            <a:off x="3113184" y="3513317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13"/>
          <p:cNvPicPr preferRelativeResize="0"/>
          <p:nvPr/>
        </p:nvPicPr>
        <p:blipFill rotWithShape="1">
          <a:blip r:embed="rId4">
            <a:alphaModFix amt="35000"/>
          </a:blip>
          <a:srcRect b="13743" l="23947" r="12649" t="5740"/>
          <a:stretch/>
        </p:blipFill>
        <p:spPr>
          <a:xfrm>
            <a:off x="381900" y="1453675"/>
            <a:ext cx="2355725" cy="168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E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4"/>
          <p:cNvSpPr txBox="1"/>
          <p:nvPr>
            <p:ph type="title"/>
          </p:nvPr>
        </p:nvSpPr>
        <p:spPr>
          <a:xfrm>
            <a:off x="204099" y="185575"/>
            <a:ext cx="82602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rPr lang="es-MX" sz="24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Consideraciones al momento de evaluar</a:t>
            </a:r>
            <a:endParaRPr sz="24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7" name="Google Shape;237;p14"/>
          <p:cNvSpPr txBox="1"/>
          <p:nvPr/>
        </p:nvSpPr>
        <p:spPr>
          <a:xfrm>
            <a:off x="3813725" y="601000"/>
            <a:ext cx="51345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 cada subsección a evaluar, se debe asignar un puntaje, y </a:t>
            </a:r>
            <a:r>
              <a:rPr b="1" i="0" lang="es-MX" sz="1400" u="sng" cap="none" strike="noStrike">
                <a:solidFill>
                  <a:srgbClr val="002060"/>
                </a:solidFill>
              </a:rPr>
              <a:t>justificar en todos los casos</a:t>
            </a:r>
            <a:r>
              <a:rPr b="0" i="0" lang="es-MX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las razones de la asignación de dichos puntajes. </a:t>
            </a:r>
            <a:r>
              <a:rPr b="1" i="0" lang="es-MX" sz="1400" u="none" cap="none" strike="noStrike">
                <a:solidFill>
                  <a:srgbClr val="002060"/>
                </a:solidFill>
              </a:rPr>
              <a:t>Se recomienda redactar de manera clara las justificaciones ya que toda la evaluación será revisada por los postulantes</a:t>
            </a:r>
            <a:r>
              <a:rPr b="0" i="0" lang="es-MX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 En este mismo recuadro se pueden agregar sugerencias si lo consideran perti</a:t>
            </a:r>
            <a:r>
              <a:rPr lang="es-MX">
                <a:solidFill>
                  <a:srgbClr val="002060"/>
                </a:solidFill>
              </a:rPr>
              <a:t>nente (máx de 3.000 caracteres).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238" name="Google Shape;238;p14"/>
          <p:cNvSpPr/>
          <p:nvPr/>
        </p:nvSpPr>
        <p:spPr>
          <a:xfrm>
            <a:off x="7705557" y="4813239"/>
            <a:ext cx="12426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b="1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suseso</a:t>
            </a: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.cl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9571" y="4868860"/>
            <a:ext cx="3679760" cy="16575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4"/>
          <p:cNvSpPr txBox="1"/>
          <p:nvPr/>
        </p:nvSpPr>
        <p:spPr>
          <a:xfrm>
            <a:off x="3813675" y="3345450"/>
            <a:ext cx="5134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El Comité de Evaluación puede convocar a las personas evaluadoras externas a reunión de forma excepcional en los casos que haya una alta discrepancia entre los puntajes asignados de los dos evaluadores en un proyecto.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4"/>
          <p:cNvSpPr txBox="1"/>
          <p:nvPr/>
        </p:nvSpPr>
        <p:spPr>
          <a:xfrm>
            <a:off x="3813675" y="2463250"/>
            <a:ext cx="513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s-MX">
                <a:solidFill>
                  <a:srgbClr val="002060"/>
                </a:solidFill>
              </a:rPr>
              <a:t>Las personas evaluadoras no pueden interactuar entre ellas ni tampoco con personas de los Organismos Administradores.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 amt="35000"/>
          </a:blip>
          <a:srcRect b="13743" l="23947" r="12649" t="5740"/>
          <a:stretch/>
        </p:blipFill>
        <p:spPr>
          <a:xfrm>
            <a:off x="381900" y="1453675"/>
            <a:ext cx="2355725" cy="1682651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4"/>
          <p:cNvSpPr/>
          <p:nvPr/>
        </p:nvSpPr>
        <p:spPr>
          <a:xfrm rot="2732128">
            <a:off x="3548957" y="780168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4"/>
          <p:cNvSpPr/>
          <p:nvPr/>
        </p:nvSpPr>
        <p:spPr>
          <a:xfrm rot="2732128">
            <a:off x="3570381" y="2599943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 rot="2732128">
            <a:off x="3570384" y="3513317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E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5"/>
          <p:cNvSpPr txBox="1"/>
          <p:nvPr>
            <p:ph type="title"/>
          </p:nvPr>
        </p:nvSpPr>
        <p:spPr>
          <a:xfrm>
            <a:off x="204099" y="185575"/>
            <a:ext cx="8260170" cy="450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rPr lang="es-MX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Bases de la convocatoria</a:t>
            </a:r>
            <a:endParaRPr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2912025" y="1172275"/>
            <a:ext cx="61113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Para acceder a todos los documentos, anexos y detalles del proceso, puede dirigirse a las bases que se encuentran el siguiente enlace:</a:t>
            </a:r>
            <a:endParaRPr/>
          </a:p>
          <a:p>
            <a:pPr indent="0" lvl="0" marL="381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sz="1400" u="sng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https://www.suseso.cl/613/w3-propertyvalue-137344.html</a:t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/>
          <p:nvPr/>
        </p:nvSpPr>
        <p:spPr>
          <a:xfrm>
            <a:off x="7705557" y="4813239"/>
            <a:ext cx="12426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b="1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suseso</a:t>
            </a: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.cl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9571" y="4868860"/>
            <a:ext cx="3679760" cy="165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5"/>
          <p:cNvPicPr preferRelativeResize="0"/>
          <p:nvPr/>
        </p:nvPicPr>
        <p:blipFill rotWithShape="1">
          <a:blip r:embed="rId5">
            <a:alphaModFix amt="35000"/>
          </a:blip>
          <a:srcRect b="13743" l="23947" r="12649" t="5740"/>
          <a:stretch/>
        </p:blipFill>
        <p:spPr>
          <a:xfrm>
            <a:off x="381900" y="1453675"/>
            <a:ext cx="2355725" cy="168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5D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6"/>
          <p:cNvSpPr txBox="1"/>
          <p:nvPr>
            <p:ph type="title"/>
          </p:nvPr>
        </p:nvSpPr>
        <p:spPr>
          <a:xfrm>
            <a:off x="204099" y="185575"/>
            <a:ext cx="82602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rPr lang="es-MX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Plazos y pagos</a:t>
            </a:r>
            <a:endParaRPr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2" name="Google Shape;262;p16"/>
          <p:cNvSpPr txBox="1"/>
          <p:nvPr/>
        </p:nvSpPr>
        <p:spPr>
          <a:xfrm>
            <a:off x="3715600" y="936200"/>
            <a:ext cx="5232600" cy="30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Hasta el </a:t>
            </a:r>
            <a:r>
              <a:rPr b="1" i="0" lang="es-MX" sz="1600" u="none" cap="none" strike="noStrike">
                <a:solidFill>
                  <a:schemeClr val="lt1"/>
                </a:solidFill>
              </a:rPr>
              <a:t>domingo 22 de septiembre 2024 se reciben los puntajes</a:t>
            </a:r>
            <a:r>
              <a:rPr b="0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de las personas evaluadoras externas.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 información del pago será informada a las personas evaluadoras externas por el organismo administrador encargado de procesar el pago. El pago se realizará previa emisión de la boleta de honorarios y posterior a la revisión de los formularios de evaluación de los proyectos asignados. Los montos dependen del número de proyectos a evaluar y del tipo de proyecto A ($80.000) y B ($100.000).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16"/>
          <p:cNvSpPr/>
          <p:nvPr/>
        </p:nvSpPr>
        <p:spPr>
          <a:xfrm rot="2732128">
            <a:off x="3533288" y="1016111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16"/>
          <p:cNvSpPr/>
          <p:nvPr/>
        </p:nvSpPr>
        <p:spPr>
          <a:xfrm>
            <a:off x="7705557" y="4813239"/>
            <a:ext cx="12426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b="1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suseso</a:t>
            </a: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.cl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5" name="Google Shape;26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9571" y="4868860"/>
            <a:ext cx="3679760" cy="165755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6"/>
          <p:cNvSpPr/>
          <p:nvPr/>
        </p:nvSpPr>
        <p:spPr>
          <a:xfrm rot="2732128">
            <a:off x="3533288" y="2098411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Google Shape;267;p16"/>
          <p:cNvPicPr preferRelativeResize="0"/>
          <p:nvPr/>
        </p:nvPicPr>
        <p:blipFill rotWithShape="1">
          <a:blip r:embed="rId4">
            <a:alphaModFix amt="35000"/>
          </a:blip>
          <a:srcRect b="4307" l="22800" r="26496" t="4243"/>
          <a:stretch/>
        </p:blipFill>
        <p:spPr>
          <a:xfrm>
            <a:off x="185683" y="1527135"/>
            <a:ext cx="2584315" cy="2621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"/>
          <p:cNvSpPr txBox="1"/>
          <p:nvPr>
            <p:ph type="title"/>
          </p:nvPr>
        </p:nvSpPr>
        <p:spPr>
          <a:xfrm>
            <a:off x="204099" y="185575"/>
            <a:ext cx="8260170" cy="4501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rPr lang="es-MX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Dudas y consultas</a:t>
            </a:r>
            <a:endParaRPr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3" name="Google Shape;273;p17"/>
          <p:cNvSpPr txBox="1"/>
          <p:nvPr/>
        </p:nvSpPr>
        <p:spPr>
          <a:xfrm>
            <a:off x="4142179" y="1047894"/>
            <a:ext cx="50064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sz="1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Para dudas o consultas sobre el funcionamiento y uso del portal: Call center  #600 600 1660 o a los siguientes números móviles +569 6405 0080 / +569 6405 0057/  +569 922 6977,  por mensajería de texto </a:t>
            </a:r>
            <a:r>
              <a:rPr b="0" i="0" lang="es-MX" sz="1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0" i="0" lang="es-MX" sz="15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telefónicamente</a:t>
            </a:r>
            <a:r>
              <a:rPr b="0" i="0" lang="es-MX" sz="21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1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p17"/>
          <p:cNvPicPr preferRelativeResize="0"/>
          <p:nvPr/>
        </p:nvPicPr>
        <p:blipFill rotWithShape="1">
          <a:blip r:embed="rId3">
            <a:alphaModFix amt="35000"/>
          </a:blip>
          <a:srcRect b="13748" l="23946" r="12649" t="5737"/>
          <a:stretch/>
        </p:blipFill>
        <p:spPr>
          <a:xfrm>
            <a:off x="294356" y="1443221"/>
            <a:ext cx="3598164" cy="2570117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7"/>
          <p:cNvSpPr/>
          <p:nvPr/>
        </p:nvSpPr>
        <p:spPr>
          <a:xfrm rot="2732128">
            <a:off x="3977781" y="1249909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7"/>
          <p:cNvSpPr/>
          <p:nvPr/>
        </p:nvSpPr>
        <p:spPr>
          <a:xfrm rot="2732128">
            <a:off x="3977781" y="2656575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7"/>
          <p:cNvSpPr/>
          <p:nvPr/>
        </p:nvSpPr>
        <p:spPr>
          <a:xfrm>
            <a:off x="7705557" y="4813239"/>
            <a:ext cx="12426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b="1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suseso</a:t>
            </a: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.cl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" name="Google Shape;27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9571" y="4868860"/>
            <a:ext cx="3679760" cy="16575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7"/>
          <p:cNvSpPr txBox="1"/>
          <p:nvPr/>
        </p:nvSpPr>
        <p:spPr>
          <a:xfrm>
            <a:off x="4142179" y="2412772"/>
            <a:ext cx="4877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Adicionalmente, la SUSESO pone a disposición el siguiente correo electrónico para atender sus dudas o inquietudes: investigaciones@suseso.cl. </a:t>
            </a:r>
            <a:endParaRPr b="0" i="0" sz="1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2A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6889" y="1"/>
            <a:ext cx="2730223" cy="139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0300" y="3509977"/>
            <a:ext cx="2903400" cy="132852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8"/>
          <p:cNvSpPr txBox="1"/>
          <p:nvPr/>
        </p:nvSpPr>
        <p:spPr>
          <a:xfrm>
            <a:off x="0" y="2210806"/>
            <a:ext cx="9143999" cy="9941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s-MX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Muchas Gracias</a:t>
            </a:r>
            <a:endParaRPr b="0" i="0" sz="4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97580" y="744081"/>
            <a:ext cx="948837" cy="861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5D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"/>
          <p:cNvSpPr txBox="1"/>
          <p:nvPr>
            <p:ph type="title"/>
          </p:nvPr>
        </p:nvSpPr>
        <p:spPr>
          <a:xfrm>
            <a:off x="331101" y="210975"/>
            <a:ext cx="81861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rPr lang="es-MX" sz="2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CONTEXTO</a:t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8" name="Google Shape;68;p2"/>
          <p:cNvSpPr txBox="1"/>
          <p:nvPr/>
        </p:nvSpPr>
        <p:spPr>
          <a:xfrm>
            <a:off x="3949574" y="921900"/>
            <a:ext cx="4936500" cy="3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None/>
            </a:pPr>
            <a:r>
              <a:rPr b="0" i="0" lang="es-MX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el contexto de la Ley N° 16.744, se establece un presupuesto anual que debe ser destinado a las actividades de prevención de riesgos laborales a través de proyectos de investigación e innovación en materia de SST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None/>
            </a:pPr>
            <a:r>
              <a:rPr b="0" i="0" lang="es-MX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Para el año 2024, los Organismos Administradores deberán destinar a lo menos, $1.513 millones para el financiamiento de dichos proyectos.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None/>
            </a:pPr>
            <a:r>
              <a:rPr b="0" i="0" lang="es-MX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objetivo de la convocatoria es potenciar el desarrollo del conocimiento científico mediante proyectos de investigación y la generación de soluciones a través de los proyectos de innovación</a:t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2"/>
          <p:cNvPicPr preferRelativeResize="0"/>
          <p:nvPr/>
        </p:nvPicPr>
        <p:blipFill rotWithShape="1">
          <a:blip r:embed="rId3">
            <a:alphaModFix amt="42000"/>
          </a:blip>
          <a:srcRect b="0" l="24213" r="19561" t="4244"/>
          <a:stretch/>
        </p:blipFill>
        <p:spPr>
          <a:xfrm>
            <a:off x="197560" y="1248798"/>
            <a:ext cx="3119797" cy="298873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 rot="2732128">
            <a:off x="3716139" y="1112834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"/>
          <p:cNvSpPr/>
          <p:nvPr/>
        </p:nvSpPr>
        <p:spPr>
          <a:xfrm rot="2732128">
            <a:off x="3705475" y="2337697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"/>
          <p:cNvSpPr/>
          <p:nvPr/>
        </p:nvSpPr>
        <p:spPr>
          <a:xfrm rot="2732128">
            <a:off x="3723334" y="3446159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"/>
          <p:cNvSpPr/>
          <p:nvPr/>
        </p:nvSpPr>
        <p:spPr>
          <a:xfrm>
            <a:off x="7705549" y="4813251"/>
            <a:ext cx="12735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b="1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suseso</a:t>
            </a: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.cl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9571" y="4868860"/>
            <a:ext cx="3679760" cy="165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947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"/>
          <p:cNvSpPr/>
          <p:nvPr/>
        </p:nvSpPr>
        <p:spPr>
          <a:xfrm rot="-5400000">
            <a:off x="4259603" y="-279907"/>
            <a:ext cx="1183614" cy="8585182"/>
          </a:xfrm>
          <a:prstGeom prst="round2SameRect">
            <a:avLst>
              <a:gd fmla="val 12868" name="adj1"/>
              <a:gd fmla="val 0" name="adj2"/>
            </a:avLst>
          </a:prstGeom>
          <a:solidFill>
            <a:srgbClr val="FBBB0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2678975" y="1013200"/>
            <a:ext cx="61296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Son aquellos proyectos de investigación que son </a:t>
            </a:r>
            <a:r>
              <a:rPr lang="es-MX">
                <a:solidFill>
                  <a:schemeClr val="lt1"/>
                </a:solidFill>
              </a:rPr>
              <a:t>propuestos por</a:t>
            </a:r>
            <a:r>
              <a:rPr b="0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SUSESO.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235470" y="164450"/>
            <a:ext cx="85851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TIPOS DE PROYECTOS </a:t>
            </a:r>
            <a:endParaRPr b="0" i="0" sz="2400" u="none" cap="none" strike="noStrik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83" name="Google Shape;83;p3"/>
          <p:cNvSpPr/>
          <p:nvPr/>
        </p:nvSpPr>
        <p:spPr>
          <a:xfrm rot="5400000">
            <a:off x="5436250" y="-1977200"/>
            <a:ext cx="376500" cy="62655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rgbClr val="FFA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/>
          <p:nvPr/>
        </p:nvSpPr>
        <p:spPr>
          <a:xfrm rot="5400000">
            <a:off x="1432630" y="96249"/>
            <a:ext cx="374100" cy="21186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FBBB0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604415" y="989066"/>
            <a:ext cx="24915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Proyectos Especiales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2608700" y="1529175"/>
            <a:ext cx="60123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Son aquellos proyectos de investigación e innovación </a:t>
            </a:r>
            <a:r>
              <a:rPr lang="es-MX">
                <a:solidFill>
                  <a:schemeClr val="lt1"/>
                </a:solidFill>
              </a:rPr>
              <a:t>propuestos por los</a:t>
            </a:r>
            <a:r>
              <a:rPr b="0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Organismos Administradores del Seguro de la Ley N°16.744.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/>
          <p:nvPr/>
        </p:nvSpPr>
        <p:spPr>
          <a:xfrm rot="5400000">
            <a:off x="5423225" y="-1329675"/>
            <a:ext cx="499800" cy="62949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rgbClr val="FFA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/>
          <p:nvPr/>
        </p:nvSpPr>
        <p:spPr>
          <a:xfrm rot="5400000">
            <a:off x="1430018" y="756997"/>
            <a:ext cx="387000" cy="21216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FBBB0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587061" y="1674231"/>
            <a:ext cx="24915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Proyectos Prioritarios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"/>
          <p:cNvSpPr/>
          <p:nvPr/>
        </p:nvSpPr>
        <p:spPr>
          <a:xfrm>
            <a:off x="2684329" y="2259484"/>
            <a:ext cx="56739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50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Son proyectos de investigación de instituciones que quisieron aportar con temáticas asociadas a la Salud y Seguridad en el Trabajo.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/>
          <p:nvPr/>
        </p:nvSpPr>
        <p:spPr>
          <a:xfrm rot="5400000">
            <a:off x="5360975" y="-588125"/>
            <a:ext cx="607800" cy="6303000"/>
          </a:xfrm>
          <a:prstGeom prst="round2SameRect">
            <a:avLst>
              <a:gd fmla="val 50000" name="adj1"/>
              <a:gd fmla="val 0" name="adj2"/>
            </a:avLst>
          </a:prstGeom>
          <a:noFill/>
          <a:ln cap="flat" cmpd="sng" w="9525">
            <a:solidFill>
              <a:srgbClr val="FFA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"/>
          <p:cNvSpPr/>
          <p:nvPr/>
        </p:nvSpPr>
        <p:spPr>
          <a:xfrm rot="5400000">
            <a:off x="1426242" y="1492067"/>
            <a:ext cx="387000" cy="21216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FBBB0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604351" y="2391651"/>
            <a:ext cx="24915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Proyectos Generales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"/>
          <p:cNvSpPr txBox="1"/>
          <p:nvPr/>
        </p:nvSpPr>
        <p:spPr>
          <a:xfrm>
            <a:off x="651349" y="3368681"/>
            <a:ext cx="7969800" cy="18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5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MX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términos de referencia de los proyectos se encuentran definidos en Lineamientos Estratégicos (</a:t>
            </a:r>
            <a:r>
              <a:rPr b="0" i="0" lang="es-MX" sz="16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https://www.suseso.cl/605/articles-733516_recurso_1.pdf</a:t>
            </a:r>
            <a:r>
              <a:rPr b="0" i="0" lang="es-MX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No obstante, los investigadores </a:t>
            </a:r>
            <a:r>
              <a:rPr lang="es-MX" sz="1600">
                <a:solidFill>
                  <a:schemeClr val="dk1"/>
                </a:solidFill>
              </a:rPr>
              <a:t>pudieron </a:t>
            </a:r>
            <a:r>
              <a:rPr b="0" i="0" lang="es-MX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postular a otras temáticas (Proyectos Generales) que no estén dentro de dicho documento siempre que sea del área de la SST. 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"/>
          <p:cNvSpPr/>
          <p:nvPr/>
        </p:nvSpPr>
        <p:spPr>
          <a:xfrm rot="2732128">
            <a:off x="242828" y="3532597"/>
            <a:ext cx="165697" cy="165697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7705549" y="4805550"/>
            <a:ext cx="12513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b="1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suseso</a:t>
            </a: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.cl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9571" y="4868860"/>
            <a:ext cx="3679760" cy="165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45D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4"/>
          <p:cNvSpPr/>
          <p:nvPr/>
        </p:nvSpPr>
        <p:spPr>
          <a:xfrm rot="-5400000">
            <a:off x="4240229" y="-153753"/>
            <a:ext cx="3600957" cy="6206589"/>
          </a:xfrm>
          <a:prstGeom prst="round2SameRect">
            <a:avLst>
              <a:gd fmla="val 737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4"/>
          <p:cNvSpPr txBox="1"/>
          <p:nvPr>
            <p:ph type="title"/>
          </p:nvPr>
        </p:nvSpPr>
        <p:spPr>
          <a:xfrm>
            <a:off x="204100" y="185575"/>
            <a:ext cx="25842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rPr lang="es-MX" sz="24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FINANCIAMIENTO </a:t>
            </a:r>
            <a:endParaRPr sz="24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3037125" y="185575"/>
            <a:ext cx="60687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17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monto máximo de cada proyecto fluctúa entre los $9.885.150 y los $92.261.400. El detalle de los montos máximos por cada tipo de proyecto es el siguiente: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6612" y="1439768"/>
            <a:ext cx="5128193" cy="279654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4"/>
          <p:cNvSpPr txBox="1"/>
          <p:nvPr/>
        </p:nvSpPr>
        <p:spPr>
          <a:xfrm>
            <a:off x="3400813" y="4209720"/>
            <a:ext cx="4768800" cy="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s-MX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Nota: Los valores consideran la UTM del mes de agosto de 2024 equivalente a $65.901</a:t>
            </a:r>
            <a:endParaRPr b="1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s-MX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*Proyectos especiales, proyectos prioritarios y proyectos generales</a:t>
            </a:r>
            <a:endParaRPr b="1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s-MX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**Proyectos prioritarios </a:t>
            </a:r>
            <a:endParaRPr b="1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 amt="35000"/>
          </a:blip>
          <a:srcRect b="4309" l="22801" r="26496" t="4244"/>
          <a:stretch/>
        </p:blipFill>
        <p:spPr>
          <a:xfrm>
            <a:off x="185683" y="1527135"/>
            <a:ext cx="2584317" cy="26218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4"/>
          <p:cNvCxnSpPr/>
          <p:nvPr/>
        </p:nvCxnSpPr>
        <p:spPr>
          <a:xfrm>
            <a:off x="2937413" y="189713"/>
            <a:ext cx="0" cy="7368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p4"/>
          <p:cNvSpPr/>
          <p:nvPr/>
        </p:nvSpPr>
        <p:spPr>
          <a:xfrm>
            <a:off x="7705549" y="4818325"/>
            <a:ext cx="12585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b="1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suseso</a:t>
            </a: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.cl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49571" y="4868860"/>
            <a:ext cx="3679760" cy="165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32A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"/>
          <p:cNvSpPr txBox="1"/>
          <p:nvPr>
            <p:ph type="title"/>
          </p:nvPr>
        </p:nvSpPr>
        <p:spPr>
          <a:xfrm>
            <a:off x="229649" y="204900"/>
            <a:ext cx="89142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rPr lang="es-MX" sz="250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ACTORES RELEVANTES EN LA EVALUACIÓN DE PROYECTOS</a:t>
            </a:r>
            <a:endParaRPr sz="25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3127349" y="971475"/>
            <a:ext cx="5891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 cuanto al proceso de evaluación de los proyectos, los actores relevantes corresponden a los siguientes:</a:t>
            </a:r>
            <a:endParaRPr/>
          </a:p>
        </p:txBody>
      </p:sp>
      <p:sp>
        <p:nvSpPr>
          <p:cNvPr id="119" name="Google Shape;119;p5"/>
          <p:cNvSpPr txBox="1"/>
          <p:nvPr/>
        </p:nvSpPr>
        <p:spPr>
          <a:xfrm>
            <a:off x="3305175" y="1988175"/>
            <a:ext cx="5435700" cy="27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0650" marR="0" rtl="0" algn="just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None/>
            </a:pPr>
            <a:r>
              <a:rPr b="1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Superintendencia de Seguridad Social (SUSESO)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0650" marR="0" rtl="0" algn="just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None/>
            </a:pPr>
            <a:r>
              <a:rPr b="1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Comité de evaluación:</a:t>
            </a:r>
            <a:r>
              <a:rPr b="0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Está compuesto por el Intendente de Seguridad y Salud en el Trabajo (ISESAT) y por una persona encargada de proyectos de cada Organismo Administrador: ACHS, MUSEG, IST e ISL.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0650" marR="0" rtl="0" algn="just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None/>
            </a:pPr>
            <a:r>
              <a:rPr b="1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Evaluadores externos</a:t>
            </a:r>
            <a:r>
              <a:rPr b="0" i="0" lang="es-MX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Son profesionales expertos que evalúan los proyectos en base a determinados criterios y una escala de puntaje (Los que serán detallados más adelante).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 amt="35000"/>
          </a:blip>
          <a:srcRect b="10317" l="22638" r="30481" t="3651"/>
          <a:stretch/>
        </p:blipFill>
        <p:spPr>
          <a:xfrm>
            <a:off x="244614" y="1475274"/>
            <a:ext cx="2844949" cy="293668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/>
          <p:nvPr/>
        </p:nvSpPr>
        <p:spPr>
          <a:xfrm rot="2732128">
            <a:off x="3299239" y="2113961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/>
          <p:nvPr/>
        </p:nvSpPr>
        <p:spPr>
          <a:xfrm rot="2732128">
            <a:off x="3299223" y="3660669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"/>
          <p:cNvSpPr/>
          <p:nvPr/>
        </p:nvSpPr>
        <p:spPr>
          <a:xfrm rot="2732128">
            <a:off x="3299239" y="2503663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7705549" y="4825724"/>
            <a:ext cx="13131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b="1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suseso</a:t>
            </a: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.cl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9571" y="4868860"/>
            <a:ext cx="3679760" cy="165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9477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235485" y="164450"/>
            <a:ext cx="5882363" cy="37699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400" u="none" cap="none" strike="noStrik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rPr>
              <a:t>ETAPAS DE EVALUACIÓN </a:t>
            </a:r>
            <a:endParaRPr sz="2400"/>
          </a:p>
        </p:txBody>
      </p:sp>
      <p:sp>
        <p:nvSpPr>
          <p:cNvPr id="132" name="Google Shape;132;p6"/>
          <p:cNvSpPr txBox="1"/>
          <p:nvPr/>
        </p:nvSpPr>
        <p:spPr>
          <a:xfrm>
            <a:off x="872225" y="1269975"/>
            <a:ext cx="7236600" cy="7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6"/>
          <p:cNvGrpSpPr/>
          <p:nvPr/>
        </p:nvGrpSpPr>
        <p:grpSpPr>
          <a:xfrm>
            <a:off x="478920" y="1065282"/>
            <a:ext cx="4735677" cy="3662137"/>
            <a:chOff x="0" y="0"/>
            <a:chExt cx="4735677" cy="3662137"/>
          </a:xfrm>
        </p:grpSpPr>
        <p:sp>
          <p:nvSpPr>
            <p:cNvPr id="134" name="Google Shape;134;p6"/>
            <p:cNvSpPr/>
            <p:nvPr/>
          </p:nvSpPr>
          <p:spPr>
            <a:xfrm rot="10800000">
              <a:off x="0" y="0"/>
              <a:ext cx="4735677" cy="677159"/>
            </a:xfrm>
            <a:prstGeom prst="trapezoid">
              <a:avLst>
                <a:gd fmla="val 64657" name="adj"/>
              </a:avLst>
            </a:prstGeom>
            <a:solidFill>
              <a:srgbClr val="4185F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6"/>
            <p:cNvSpPr txBox="1"/>
            <p:nvPr/>
          </p:nvSpPr>
          <p:spPr>
            <a:xfrm>
              <a:off x="828743" y="0"/>
              <a:ext cx="3078190" cy="6771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MX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Admisibilidad</a:t>
              </a:r>
              <a:endParaRPr/>
            </a:p>
          </p:txBody>
        </p:sp>
        <p:sp>
          <p:nvSpPr>
            <p:cNvPr id="136" name="Google Shape;136;p6"/>
            <p:cNvSpPr/>
            <p:nvPr/>
          </p:nvSpPr>
          <p:spPr>
            <a:xfrm rot="10800000">
              <a:off x="437833" y="677159"/>
              <a:ext cx="3860010" cy="762444"/>
            </a:xfrm>
            <a:prstGeom prst="trapezoid">
              <a:avLst>
                <a:gd fmla="val 64657" name="adj"/>
              </a:avLst>
            </a:prstGeom>
            <a:solidFill>
              <a:srgbClr val="4185F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6"/>
            <p:cNvSpPr txBox="1"/>
            <p:nvPr/>
          </p:nvSpPr>
          <p:spPr>
            <a:xfrm>
              <a:off x="1113335" y="677159"/>
              <a:ext cx="2509006" cy="762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MX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Factibilidad y aplicabilidad</a:t>
              </a:r>
              <a:endParaRPr/>
            </a:p>
          </p:txBody>
        </p:sp>
        <p:sp>
          <p:nvSpPr>
            <p:cNvPr id="138" name="Google Shape;138;p6"/>
            <p:cNvSpPr/>
            <p:nvPr/>
          </p:nvSpPr>
          <p:spPr>
            <a:xfrm rot="10800000">
              <a:off x="930808" y="1439604"/>
              <a:ext cx="2874059" cy="699933"/>
            </a:xfrm>
            <a:prstGeom prst="trapezoid">
              <a:avLst>
                <a:gd fmla="val 64657" name="adj"/>
              </a:avLst>
            </a:prstGeom>
            <a:solidFill>
              <a:srgbClr val="4185F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6"/>
            <p:cNvSpPr txBox="1"/>
            <p:nvPr/>
          </p:nvSpPr>
          <p:spPr>
            <a:xfrm>
              <a:off x="1433769" y="1439604"/>
              <a:ext cx="1868138" cy="6999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s-MX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Evaluación externa</a:t>
              </a:r>
              <a:endParaRPr/>
            </a:p>
          </p:txBody>
        </p:sp>
        <p:sp>
          <p:nvSpPr>
            <p:cNvPr id="140" name="Google Shape;140;p6"/>
            <p:cNvSpPr/>
            <p:nvPr/>
          </p:nvSpPr>
          <p:spPr>
            <a:xfrm rot="10800000">
              <a:off x="1383366" y="2139537"/>
              <a:ext cx="1968943" cy="1522600"/>
            </a:xfrm>
            <a:prstGeom prst="trapezoid">
              <a:avLst>
                <a:gd fmla="val 64657" name="adj"/>
              </a:avLst>
            </a:prstGeom>
            <a:solidFill>
              <a:srgbClr val="4185F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6"/>
            <p:cNvSpPr txBox="1"/>
            <p:nvPr/>
          </p:nvSpPr>
          <p:spPr>
            <a:xfrm>
              <a:off x="1383366" y="2139537"/>
              <a:ext cx="1968943" cy="1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0000" lIns="25400" spcFirstLastPara="1" rIns="254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s-MX" sz="2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Selección de proyectos</a:t>
              </a:r>
              <a:endParaRPr/>
            </a:p>
          </p:txBody>
        </p:sp>
      </p:grpSp>
      <p:sp>
        <p:nvSpPr>
          <p:cNvPr id="142" name="Google Shape;142;p6"/>
          <p:cNvSpPr/>
          <p:nvPr/>
        </p:nvSpPr>
        <p:spPr>
          <a:xfrm rot="-5400000">
            <a:off x="6185873" y="778754"/>
            <a:ext cx="1986852" cy="3929404"/>
          </a:xfrm>
          <a:prstGeom prst="round2SameRect">
            <a:avLst>
              <a:gd fmla="val 18777" name="adj1"/>
              <a:gd fmla="val 0" name="adj2"/>
            </a:avLst>
          </a:prstGeom>
          <a:solidFill>
            <a:srgbClr val="FBBB0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5533294" y="1993920"/>
            <a:ext cx="31317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-MX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año 2023 postularon 137 proyectos y fueron seleccionados 42, representando una tasa de selección del 31%.</a:t>
            </a: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7705549" y="4818325"/>
            <a:ext cx="1280700" cy="2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b="1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suseso</a:t>
            </a:r>
            <a:r>
              <a:rPr b="0" i="0" lang="es-MX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.cl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9571" y="4868860"/>
            <a:ext cx="3679760" cy="165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E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>
            <p:ph type="title"/>
          </p:nvPr>
        </p:nvSpPr>
        <p:spPr>
          <a:xfrm>
            <a:off x="204099" y="185575"/>
            <a:ext cx="82602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rPr b="1" lang="es-MX" sz="24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Rol del Evaluador(a) Externo(a)</a:t>
            </a:r>
            <a:endParaRPr b="1" sz="24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3113325" y="692050"/>
            <a:ext cx="58350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Los proyectos que pasan las fases de admisibilidad, factibilidad y aplicabilidad, son revisados en su completitud por </a:t>
            </a:r>
            <a:r>
              <a:rPr b="1" i="0" lang="es-MX" sz="1600" u="none" cap="none" strike="noStrike">
                <a:solidFill>
                  <a:srgbClr val="002060"/>
                </a:solidFill>
              </a:rPr>
              <a:t>2 evaluadores(as) externos(as) por proyecto</a:t>
            </a:r>
            <a:r>
              <a:rPr b="0" i="0" lang="es-MX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los evaluadores externos se les asignará los proyectos en función de sus </a:t>
            </a:r>
            <a:r>
              <a:rPr b="1" i="0" lang="es-MX" sz="1600" u="none" cap="none" strike="noStrike">
                <a:solidFill>
                  <a:srgbClr val="002060"/>
                </a:solidFill>
              </a:rPr>
              <a:t>conocimientos, habilidades y experiencia en la temática relacionada al proyecto.</a:t>
            </a:r>
            <a:endParaRPr b="1" sz="1600"/>
          </a:p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Los evaluadores tendrán que asignar un puntaje a los proyectos asignados conforme a los criterios establecidos en los Anexos N°20 “Rúbrica de evaluación para los proyectos de investigación y especiales” y N°21 “Rúbrica de evaluación para los proyectos de innovación”.</a:t>
            </a:r>
            <a:endParaRPr b="0" i="0" sz="1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 amt="35000"/>
          </a:blip>
          <a:srcRect b="13748" l="23946" r="12649" t="5737"/>
          <a:stretch/>
        </p:blipFill>
        <p:spPr>
          <a:xfrm>
            <a:off x="294350" y="1443225"/>
            <a:ext cx="2140392" cy="152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/>
          <p:nvPr/>
        </p:nvSpPr>
        <p:spPr>
          <a:xfrm rot="2732128">
            <a:off x="2858611" y="848883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/>
          <p:nvPr/>
        </p:nvSpPr>
        <p:spPr>
          <a:xfrm rot="2732128">
            <a:off x="2858614" y="1999726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7705557" y="4813239"/>
            <a:ext cx="12426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b="1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suseso</a:t>
            </a: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.cl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49571" y="4868860"/>
            <a:ext cx="3679760" cy="16575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/>
          <p:nvPr/>
        </p:nvSpPr>
        <p:spPr>
          <a:xfrm rot="2732128">
            <a:off x="2858598" y="3150590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E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 txBox="1"/>
          <p:nvPr>
            <p:ph type="title"/>
          </p:nvPr>
        </p:nvSpPr>
        <p:spPr>
          <a:xfrm>
            <a:off x="204099" y="185575"/>
            <a:ext cx="82602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rPr b="1" lang="es-MX" sz="24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Rúbrica de evaluación</a:t>
            </a:r>
            <a:endParaRPr b="1" sz="24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2627350" y="561475"/>
            <a:ext cx="6516600" cy="45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i="0" lang="es-MX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Los proyectos se evalúan en base </a:t>
            </a:r>
            <a:r>
              <a:rPr b="1" lang="es-MX" sz="1600">
                <a:solidFill>
                  <a:srgbClr val="002060"/>
                </a:solidFill>
              </a:rPr>
              <a:t>al desarrollo de las siguientes </a:t>
            </a:r>
            <a:r>
              <a:rPr b="1" i="0" lang="es-MX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secciones:</a:t>
            </a:r>
            <a:endParaRPr sz="1600"/>
          </a:p>
          <a:p>
            <a:pPr indent="-206375" lvl="0" marL="2667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s-MX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Problematización y justificación del proyecto (Investigación/Innovación)</a:t>
            </a:r>
            <a:endParaRPr sz="1600"/>
          </a:p>
          <a:p>
            <a:pPr indent="-206375" lvl="0" marL="2667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s-MX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Propuesta metodológica (Investigación)</a:t>
            </a:r>
            <a:endParaRPr sz="1600"/>
          </a:p>
          <a:p>
            <a:pPr indent="-206375" lvl="0" marL="2667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s-MX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Descripción de la propuesta (Innovación)</a:t>
            </a:r>
            <a:endParaRPr sz="1600"/>
          </a:p>
          <a:p>
            <a:pPr indent="-206375" lvl="0" marL="2667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s-MX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Impacto del proyecto (Investigación), Impacto y aplicabilidad (Innovación)</a:t>
            </a:r>
            <a:endParaRPr sz="1600"/>
          </a:p>
          <a:p>
            <a:pPr indent="-206375" lvl="0" marL="2667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s-MX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Propuesta económica (Investigación/Innovación)</a:t>
            </a:r>
            <a:endParaRPr sz="1600"/>
          </a:p>
          <a:p>
            <a:pPr indent="-206375" lvl="0" marL="2667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b="0" i="0" lang="es-MX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Antecedentes curriculares (Investigación/Innovación)</a:t>
            </a:r>
            <a:endParaRPr sz="1600"/>
          </a:p>
          <a:p>
            <a:pPr indent="0" lvl="0" marL="381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8100" marR="0" rtl="0" algn="just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1" i="0" lang="es-MX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Cada una de estas secciones contiene subsecciones a las cuales se asigna un puntaje. Los anexos Nº20 y Nº21 incluyen preguntas </a:t>
            </a:r>
            <a:r>
              <a:rPr b="1" lang="es-MX" sz="1600">
                <a:solidFill>
                  <a:srgbClr val="002060"/>
                </a:solidFill>
              </a:rPr>
              <a:t>que el evaluador debe </a:t>
            </a:r>
            <a:r>
              <a:rPr b="1" lang="es-MX" sz="1600">
                <a:solidFill>
                  <a:srgbClr val="002060"/>
                </a:solidFill>
              </a:rPr>
              <a:t>considerar</a:t>
            </a:r>
            <a:r>
              <a:rPr b="1" lang="es-MX" sz="1600">
                <a:solidFill>
                  <a:srgbClr val="002060"/>
                </a:solidFill>
              </a:rPr>
              <a:t> para calificar el proyecto.</a:t>
            </a:r>
            <a:endParaRPr sz="1600"/>
          </a:p>
        </p:txBody>
      </p:sp>
      <p:sp>
        <p:nvSpPr>
          <p:cNvPr id="166" name="Google Shape;166;p8"/>
          <p:cNvSpPr/>
          <p:nvPr/>
        </p:nvSpPr>
        <p:spPr>
          <a:xfrm rot="2732128">
            <a:off x="2462953" y="757649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/>
          <p:nvPr/>
        </p:nvSpPr>
        <p:spPr>
          <a:xfrm rot="2732128">
            <a:off x="2462953" y="4047983"/>
            <a:ext cx="136195" cy="136195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7705557" y="4813239"/>
            <a:ext cx="12426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b="1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suseso</a:t>
            </a: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.cl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9571" y="4868860"/>
            <a:ext cx="3679760" cy="165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4">
            <a:alphaModFix amt="35000"/>
          </a:blip>
          <a:srcRect b="13743" l="23947" r="12649" t="5740"/>
          <a:stretch/>
        </p:blipFill>
        <p:spPr>
          <a:xfrm>
            <a:off x="294350" y="1443225"/>
            <a:ext cx="2140392" cy="152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/>
          <p:nvPr>
            <p:ph type="title"/>
          </p:nvPr>
        </p:nvSpPr>
        <p:spPr>
          <a:xfrm>
            <a:off x="204099" y="185575"/>
            <a:ext cx="8260200" cy="3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350">
            <a:spAutoFit/>
          </a:bodyPr>
          <a:lstStyle/>
          <a:p>
            <a:pPr indent="0" lvl="0" marL="29527" rtl="0" algn="l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2800"/>
              <a:buNone/>
            </a:pPr>
            <a:r>
              <a:rPr lang="es-MX" sz="2400">
                <a:solidFill>
                  <a:srgbClr val="002060"/>
                </a:solidFill>
                <a:latin typeface="Gill Sans"/>
                <a:ea typeface="Gill Sans"/>
                <a:cs typeface="Gill Sans"/>
                <a:sym typeface="Gill Sans"/>
              </a:rPr>
              <a:t>Escala de puntajes de evaluación</a:t>
            </a:r>
            <a:endParaRPr sz="2400">
              <a:solidFill>
                <a:srgbClr val="00206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6" name="Google Shape;176;p9"/>
          <p:cNvSpPr txBox="1"/>
          <p:nvPr/>
        </p:nvSpPr>
        <p:spPr>
          <a:xfrm>
            <a:off x="559650" y="695925"/>
            <a:ext cx="8388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b="0" i="0" lang="es-MX" sz="1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escala de puntajes se ubica entre 1 siendo la nota mínima, y 5, siendo la nota máxima. La descripción de cada puntaje se resume en el cuadro</a:t>
            </a:r>
            <a:endParaRPr b="0" i="0" sz="16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9"/>
          <p:cNvSpPr/>
          <p:nvPr/>
        </p:nvSpPr>
        <p:spPr>
          <a:xfrm>
            <a:off x="7705557" y="4813239"/>
            <a:ext cx="124264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b="1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suseso</a:t>
            </a:r>
            <a:r>
              <a:rPr b="0" i="0" lang="es-MX" sz="1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.cl</a:t>
            </a:r>
            <a:endParaRPr b="0" i="0" sz="1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9571" y="4868860"/>
            <a:ext cx="3679760" cy="1657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9" name="Google Shape;179;p9"/>
          <p:cNvGraphicFramePr/>
          <p:nvPr/>
        </p:nvGraphicFramePr>
        <p:xfrm>
          <a:off x="1010797" y="15074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{0213EE74-6435-49BB-ABAB-1DF6F758857E}</a:tableStyleId>
              </a:tblPr>
              <a:tblGrid>
                <a:gridCol w="837550"/>
                <a:gridCol w="1575200"/>
                <a:gridCol w="4003325"/>
              </a:tblGrid>
              <a:tr h="312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Puntaje</a:t>
                      </a:r>
                      <a:endParaRPr sz="1100" u="none" cap="none" strike="noStrike"/>
                    </a:p>
                  </a:txBody>
                  <a:tcPr marT="75975" marB="75975" marR="75975" marL="759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Concepto</a:t>
                      </a:r>
                      <a:endParaRPr sz="1100" u="none" cap="none" strike="noStrike"/>
                    </a:p>
                  </a:txBody>
                  <a:tcPr marT="75975" marB="75975" marR="75975" marL="759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Descripción</a:t>
                      </a:r>
                      <a:endParaRPr sz="1100" u="none" cap="none" strike="noStrike"/>
                    </a:p>
                  </a:txBody>
                  <a:tcPr marT="75975" marB="75975" marR="75975" marL="759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</a:tcPr>
                </a:tc>
              </a:tr>
              <a:tr h="59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100" u="none" cap="none" strike="noStrike"/>
                    </a:p>
                  </a:txBody>
                  <a:tcPr marT="75975" marB="75975" marR="75975" marL="759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Muy deficiente</a:t>
                      </a:r>
                      <a:endParaRPr sz="1100" u="none" cap="none" strike="noStrike"/>
                    </a:p>
                  </a:txBody>
                  <a:tcPr marT="75975" marB="75975" marR="75975" marL="759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propuesta no cumple/aborda la subsección bajo análisis o no puede ser evaluada debido a la falta de antecedentes, o información incompleta. </a:t>
                      </a:r>
                      <a:endParaRPr sz="1100" u="none" cap="none" strike="noStrike"/>
                    </a:p>
                  </a:txBody>
                  <a:tcPr marT="75975" marB="75975" marR="75975" marL="759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100" u="none" cap="none" strike="noStrike"/>
                    </a:p>
                  </a:txBody>
                  <a:tcPr marT="75975" marB="75975" marR="75975" marL="759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Deficiente</a:t>
                      </a:r>
                      <a:endParaRPr sz="1100" u="none" cap="none" strike="noStrike"/>
                    </a:p>
                  </a:txBody>
                  <a:tcPr marT="75975" marB="75975" marR="75975" marL="759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propuesta no cumple/aborda adecuadamente los aspectos del subcriterio o hay graves deficiencias inherentes.</a:t>
                      </a:r>
                      <a:endParaRPr sz="1100" u="none" cap="none" strike="noStrike"/>
                    </a:p>
                  </a:txBody>
                  <a:tcPr marT="75975" marB="75975" marR="75975" marL="759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100" u="none" cap="none" strike="noStrike"/>
                    </a:p>
                  </a:txBody>
                  <a:tcPr marT="75975" marB="75975" marR="75975" marL="759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Regular</a:t>
                      </a:r>
                      <a:endParaRPr sz="1100" u="none" cap="none" strike="noStrike"/>
                    </a:p>
                  </a:txBody>
                  <a:tcPr marT="75975" marB="75975" marR="75975" marL="759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propuesta cumple/aborda en términos generales los aspectos de la subsección, pero existen importantes deficiencias.</a:t>
                      </a:r>
                      <a:endParaRPr sz="1100" u="none" cap="none" strike="noStrike"/>
                    </a:p>
                  </a:txBody>
                  <a:tcPr marT="75975" marB="75975" marR="75975" marL="759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1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100" u="none" cap="none" strike="noStrike"/>
                    </a:p>
                  </a:txBody>
                  <a:tcPr marT="75975" marB="75975" marR="75975" marL="759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Bueno</a:t>
                      </a:r>
                      <a:endParaRPr sz="1100" u="none" cap="none" strike="noStrike"/>
                    </a:p>
                  </a:txBody>
                  <a:tcPr marT="75975" marB="75975" marR="75975" marL="759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propuesta cumple/aborda correctamente los aspectos de la subsección, aunque requiere ciertas mejoras.</a:t>
                      </a:r>
                      <a:endParaRPr sz="1100" u="none" cap="none" strike="noStrike"/>
                    </a:p>
                  </a:txBody>
                  <a:tcPr marT="75975" marB="75975" marR="75975" marL="759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1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100" u="none" cap="none" strike="noStrike"/>
                    </a:p>
                  </a:txBody>
                  <a:tcPr marT="75975" marB="75975" marR="75975" marL="759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Muy bueno</a:t>
                      </a:r>
                      <a:endParaRPr sz="1100" u="none" cap="none" strike="noStrike"/>
                    </a:p>
                  </a:txBody>
                  <a:tcPr marT="75975" marB="75975" marR="75975" marL="7597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s-MX" sz="11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 propuesta cumple/aborda los aspectos de la subsección de muy buena manera.</a:t>
                      </a:r>
                      <a:endParaRPr sz="1100" u="none" cap="none" strike="noStrike"/>
                    </a:p>
                  </a:txBody>
                  <a:tcPr marT="75975" marB="75975" marR="75975" marL="7597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0" name="Google Shape;180;p9"/>
          <p:cNvSpPr/>
          <p:nvPr/>
        </p:nvSpPr>
        <p:spPr>
          <a:xfrm>
            <a:off x="1400175" y="115252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Evelyn Eugenia Benvin Aramayo</dc:creator>
</cp:coreProperties>
</file>